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7"/>
  </p:notesMasterIdLst>
  <p:handoutMasterIdLst>
    <p:handoutMasterId r:id="rId28"/>
  </p:handoutMasterIdLst>
  <p:sldIdLst>
    <p:sldId id="2076136291" r:id="rId6"/>
    <p:sldId id="2076136293" r:id="rId7"/>
    <p:sldId id="2076136294" r:id="rId8"/>
    <p:sldId id="2076136309" r:id="rId9"/>
    <p:sldId id="2076136304" r:id="rId10"/>
    <p:sldId id="2076136321" r:id="rId11"/>
    <p:sldId id="2076136310" r:id="rId12"/>
    <p:sldId id="2076136319" r:id="rId13"/>
    <p:sldId id="2076136311" r:id="rId14"/>
    <p:sldId id="2076136318" r:id="rId15"/>
    <p:sldId id="2076136308" r:id="rId16"/>
    <p:sldId id="2076136324" r:id="rId17"/>
    <p:sldId id="2076136314" r:id="rId18"/>
    <p:sldId id="2076136315" r:id="rId19"/>
    <p:sldId id="2076136317" r:id="rId20"/>
    <p:sldId id="2076136322" r:id="rId21"/>
    <p:sldId id="2076136325" r:id="rId22"/>
    <p:sldId id="2076136323" r:id="rId23"/>
    <p:sldId id="2076136307" r:id="rId24"/>
    <p:sldId id="2076136300" r:id="rId25"/>
    <p:sldId id="2076136305" r:id="rId26"/>
  </p:sldIdLst>
  <p:sldSz cx="14630400" cy="82296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Light" panose="00000400000000000000" pitchFamily="2" charset="0"/>
      <p:regular r:id="rId41"/>
      <p: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egoe UI Semibold" panose="020B0702040204020203" pitchFamily="34" charset="0"/>
      <p:regular r:id="rId47"/>
      <p:bold r:id="rId48"/>
      <p:italic r:id="rId49"/>
      <p:boldItalic r:id="rId50"/>
    </p:embeddedFont>
    <p:embeddedFont>
      <p:font typeface="Segoe UI Semibold (Headings)" panose="020B060402020202020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93"/>
            <p14:sldId id="2076136294"/>
            <p14:sldId id="2076136309"/>
            <p14:sldId id="2076136304"/>
            <p14:sldId id="2076136321"/>
            <p14:sldId id="2076136310"/>
            <p14:sldId id="2076136319"/>
            <p14:sldId id="2076136311"/>
            <p14:sldId id="2076136318"/>
            <p14:sldId id="2076136308"/>
            <p14:sldId id="2076136324"/>
            <p14:sldId id="2076136314"/>
            <p14:sldId id="2076136315"/>
            <p14:sldId id="2076136317"/>
            <p14:sldId id="2076136322"/>
            <p14:sldId id="2076136325"/>
            <p14:sldId id="2076136323"/>
            <p14:sldId id="2076136307"/>
            <p14:sldId id="2076136300"/>
            <p14:sldId id="2076136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500"/>
    <a:srgbClr val="CD8F00"/>
    <a:srgbClr val="F8B130"/>
    <a:srgbClr val="C9604F"/>
    <a:srgbClr val="64C9DA"/>
    <a:srgbClr val="FFFFFF"/>
    <a:srgbClr val="956600"/>
    <a:srgbClr val="1F69B8"/>
    <a:srgbClr val="D29743"/>
    <a:srgbClr val="0C5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D930C-AAB7-4B5B-AE35-3C51E1DE5F4E}" v="1369" dt="2023-11-16T14:46:28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7" autoAdjust="0"/>
    <p:restoredTop sz="94194" autoAdjust="0"/>
  </p:normalViewPr>
  <p:slideViewPr>
    <p:cSldViewPr snapToGrid="0" snapToObjects="1">
      <p:cViewPr varScale="1">
        <p:scale>
          <a:sx n="67" d="100"/>
          <a:sy n="67" d="100"/>
        </p:scale>
        <p:origin x="1056" y="3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173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11/17/2023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D7356-4CE6-AA2C-D9BA-E794F9C6A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3" name="Black, white and grays">
            <a:extLst>
              <a:ext uri="{FF2B5EF4-FFF2-40B4-BE49-F238E27FC236}">
                <a16:creationId xmlns:a16="http://schemas.microsoft.com/office/drawing/2014/main" id="{763B4123-8C96-5412-3E2B-7F95387E1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4" name="Groupe 1">
              <a:extLst>
                <a:ext uri="{FF2B5EF4-FFF2-40B4-BE49-F238E27FC236}">
                  <a16:creationId xmlns:a16="http://schemas.microsoft.com/office/drawing/2014/main" id="{D864BFAD-7832-0113-0287-EDF204116A7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7" name="object 16">
                <a:extLst>
                  <a:ext uri="{FF2B5EF4-FFF2-40B4-BE49-F238E27FC236}">
                    <a16:creationId xmlns:a16="http://schemas.microsoft.com/office/drawing/2014/main" id="{1168951A-2826-9086-011E-5AAD9118C1F3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object 15">
                <a:extLst>
                  <a:ext uri="{FF2B5EF4-FFF2-40B4-BE49-F238E27FC236}">
                    <a16:creationId xmlns:a16="http://schemas.microsoft.com/office/drawing/2014/main" id="{B46159B5-08F6-7003-3FE1-108F74AC0A6D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97CEE548-AD34-2AFA-9FBB-67711751F90A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object 19">
                <a:extLst>
                  <a:ext uri="{FF2B5EF4-FFF2-40B4-BE49-F238E27FC236}">
                    <a16:creationId xmlns:a16="http://schemas.microsoft.com/office/drawing/2014/main" id="{187B8937-6A23-6474-F916-B63484A51AA5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bject 22">
                <a:extLst>
                  <a:ext uri="{FF2B5EF4-FFF2-40B4-BE49-F238E27FC236}">
                    <a16:creationId xmlns:a16="http://schemas.microsoft.com/office/drawing/2014/main" id="{39B393F5-668D-5BBF-6C3D-F2BD0E5FA273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bject 22">
                <a:extLst>
                  <a:ext uri="{FF2B5EF4-FFF2-40B4-BE49-F238E27FC236}">
                    <a16:creationId xmlns:a16="http://schemas.microsoft.com/office/drawing/2014/main" id="{170CEB2E-7B57-2CEB-71F2-90B2E01619F0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FB0D8AA0-1FA2-0E0B-E091-7A492259207B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" name="object 25">
              <a:extLst>
                <a:ext uri="{FF2B5EF4-FFF2-40B4-BE49-F238E27FC236}">
                  <a16:creationId xmlns:a16="http://schemas.microsoft.com/office/drawing/2014/main" id="{E839F5AB-5D8A-8B92-5B1E-4FD479256AE4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Purple theme">
            <a:extLst>
              <a:ext uri="{FF2B5EF4-FFF2-40B4-BE49-F238E27FC236}">
                <a16:creationId xmlns:a16="http://schemas.microsoft.com/office/drawing/2014/main" id="{E3D77993-0AEA-65BF-959D-6401AE4C8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5" name="object 94">
              <a:extLst>
                <a:ext uri="{FF2B5EF4-FFF2-40B4-BE49-F238E27FC236}">
                  <a16:creationId xmlns:a16="http://schemas.microsoft.com/office/drawing/2014/main" id="{1A37BCD9-F96A-2AD6-715B-6BBFB797E695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object 96">
              <a:extLst>
                <a:ext uri="{FF2B5EF4-FFF2-40B4-BE49-F238E27FC236}">
                  <a16:creationId xmlns:a16="http://schemas.microsoft.com/office/drawing/2014/main" id="{1C3E7D6A-9B7D-1DE2-11BD-42A6393A7514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object 95">
              <a:extLst>
                <a:ext uri="{FF2B5EF4-FFF2-40B4-BE49-F238E27FC236}">
                  <a16:creationId xmlns:a16="http://schemas.microsoft.com/office/drawing/2014/main" id="{678BF1B2-8BAA-5FA7-0C8A-0724AC440BEF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object 55">
              <a:extLst>
                <a:ext uri="{FF2B5EF4-FFF2-40B4-BE49-F238E27FC236}">
                  <a16:creationId xmlns:a16="http://schemas.microsoft.com/office/drawing/2014/main" id="{CB93E14D-FF90-D580-C7AF-E10BD535BD26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2" name="object 55">
              <a:extLst>
                <a:ext uri="{FF2B5EF4-FFF2-40B4-BE49-F238E27FC236}">
                  <a16:creationId xmlns:a16="http://schemas.microsoft.com/office/drawing/2014/main" id="{A0A0949A-817E-BCD1-07B7-8B4267CEA78F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Teal theme">
            <a:extLst>
              <a:ext uri="{FF2B5EF4-FFF2-40B4-BE49-F238E27FC236}">
                <a16:creationId xmlns:a16="http://schemas.microsoft.com/office/drawing/2014/main" id="{E3115BFF-932A-5614-0C60-D9BD9052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24" name="object 74">
              <a:extLst>
                <a:ext uri="{FF2B5EF4-FFF2-40B4-BE49-F238E27FC236}">
                  <a16:creationId xmlns:a16="http://schemas.microsoft.com/office/drawing/2014/main" id="{7EC442C8-E3C1-4E50-7944-3F0442136A2C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object 76">
              <a:extLst>
                <a:ext uri="{FF2B5EF4-FFF2-40B4-BE49-F238E27FC236}">
                  <a16:creationId xmlns:a16="http://schemas.microsoft.com/office/drawing/2014/main" id="{071D9C44-5339-BDF4-7AD2-1EE9DFDD9DAA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object 75">
              <a:extLst>
                <a:ext uri="{FF2B5EF4-FFF2-40B4-BE49-F238E27FC236}">
                  <a16:creationId xmlns:a16="http://schemas.microsoft.com/office/drawing/2014/main" id="{A3A514B0-E1C8-8288-4C3A-C1588321D996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7" name="object 55">
              <a:extLst>
                <a:ext uri="{FF2B5EF4-FFF2-40B4-BE49-F238E27FC236}">
                  <a16:creationId xmlns:a16="http://schemas.microsoft.com/office/drawing/2014/main" id="{905C18DA-D167-70DD-5EE3-8DF91DE99F7F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8" name="object 55">
              <a:extLst>
                <a:ext uri="{FF2B5EF4-FFF2-40B4-BE49-F238E27FC236}">
                  <a16:creationId xmlns:a16="http://schemas.microsoft.com/office/drawing/2014/main" id="{B1FEC0B5-5D5F-C288-D61B-F0EF094B1DEF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9" name="Green theme">
            <a:extLst>
              <a:ext uri="{FF2B5EF4-FFF2-40B4-BE49-F238E27FC236}">
                <a16:creationId xmlns:a16="http://schemas.microsoft.com/office/drawing/2014/main" id="{34E2F5FC-75DD-FA84-FEB2-7DF75567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86294BE6-8043-C78F-FA22-BDB8B96455D4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85F67468-5A00-5357-B56C-0AEE9120F6AD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9D17ED7B-75BE-BDAE-CCDD-0841C32CFC25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3" name="object 55">
              <a:extLst>
                <a:ext uri="{FF2B5EF4-FFF2-40B4-BE49-F238E27FC236}">
                  <a16:creationId xmlns:a16="http://schemas.microsoft.com/office/drawing/2014/main" id="{9EA0AD25-6B90-DBD7-0EFB-8C6EFC9A4068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4" name="object 55">
              <a:extLst>
                <a:ext uri="{FF2B5EF4-FFF2-40B4-BE49-F238E27FC236}">
                  <a16:creationId xmlns:a16="http://schemas.microsoft.com/office/drawing/2014/main" id="{6E3405DF-00DB-B70C-A383-CA46F2263F9E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5" name="Yellow theme">
            <a:extLst>
              <a:ext uri="{FF2B5EF4-FFF2-40B4-BE49-F238E27FC236}">
                <a16:creationId xmlns:a16="http://schemas.microsoft.com/office/drawing/2014/main" id="{A8235C3A-7AB9-A9E4-8ED1-BA13F5E51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36" name="object 54">
              <a:extLst>
                <a:ext uri="{FF2B5EF4-FFF2-40B4-BE49-F238E27FC236}">
                  <a16:creationId xmlns:a16="http://schemas.microsoft.com/office/drawing/2014/main" id="{A0FC6DE9-DB1A-17AC-B5C1-7CA0A57CE2A2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object 56">
              <a:extLst>
                <a:ext uri="{FF2B5EF4-FFF2-40B4-BE49-F238E27FC236}">
                  <a16:creationId xmlns:a16="http://schemas.microsoft.com/office/drawing/2014/main" id="{6A019A45-D825-BC1B-6E45-9E5B5ACCB36B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BC8BA9AA-B956-A7B2-04C2-202906CB138D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39" name="object 55">
              <a:extLst>
                <a:ext uri="{FF2B5EF4-FFF2-40B4-BE49-F238E27FC236}">
                  <a16:creationId xmlns:a16="http://schemas.microsoft.com/office/drawing/2014/main" id="{8AE88207-29A3-4A26-A782-409A59D22561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0" name="object 55">
              <a:extLst>
                <a:ext uri="{FF2B5EF4-FFF2-40B4-BE49-F238E27FC236}">
                  <a16:creationId xmlns:a16="http://schemas.microsoft.com/office/drawing/2014/main" id="{A629E45D-CDCC-1553-0AC8-9AF078B66B8F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41" name="Orange theme">
            <a:extLst>
              <a:ext uri="{FF2B5EF4-FFF2-40B4-BE49-F238E27FC236}">
                <a16:creationId xmlns:a16="http://schemas.microsoft.com/office/drawing/2014/main" id="{2333F415-FB03-6649-2D34-870BBB33A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42" name="object 54">
              <a:extLst>
                <a:ext uri="{FF2B5EF4-FFF2-40B4-BE49-F238E27FC236}">
                  <a16:creationId xmlns:a16="http://schemas.microsoft.com/office/drawing/2014/main" id="{FA85CAAF-2F13-3652-9E6C-F170684F9D32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object 56">
              <a:extLst>
                <a:ext uri="{FF2B5EF4-FFF2-40B4-BE49-F238E27FC236}">
                  <a16:creationId xmlns:a16="http://schemas.microsoft.com/office/drawing/2014/main" id="{D56D92BA-B1E1-FEE1-9255-F87B96B48B66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EF26EA20-367E-636D-58C0-2BD299AF6721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749C3B11-B351-F5F5-BEF0-25D4954EE5B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6" name="object 55">
              <a:extLst>
                <a:ext uri="{FF2B5EF4-FFF2-40B4-BE49-F238E27FC236}">
                  <a16:creationId xmlns:a16="http://schemas.microsoft.com/office/drawing/2014/main" id="{C5B01B0C-AF65-1CA5-34C3-2B237449B4F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47" name="Other colors title">
            <a:extLst>
              <a:ext uri="{FF2B5EF4-FFF2-40B4-BE49-F238E27FC236}">
                <a16:creationId xmlns:a16="http://schemas.microsoft.com/office/drawing/2014/main" id="{AABC0E5A-C3C0-9416-CF5B-24EF02C18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8" name="Blue theme">
            <a:extLst>
              <a:ext uri="{FF2B5EF4-FFF2-40B4-BE49-F238E27FC236}">
                <a16:creationId xmlns:a16="http://schemas.microsoft.com/office/drawing/2014/main" id="{38EC902F-6EEB-6164-C60F-73FABF248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49" name="object 74">
              <a:extLst>
                <a:ext uri="{FF2B5EF4-FFF2-40B4-BE49-F238E27FC236}">
                  <a16:creationId xmlns:a16="http://schemas.microsoft.com/office/drawing/2014/main" id="{A5007C87-AC02-FDDD-BC59-69FFBB2E30EC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object 76">
              <a:extLst>
                <a:ext uri="{FF2B5EF4-FFF2-40B4-BE49-F238E27FC236}">
                  <a16:creationId xmlns:a16="http://schemas.microsoft.com/office/drawing/2014/main" id="{39DF5939-7679-8C1C-8394-1C7BDD3ADE9B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6DFC9F24-6BAB-FB1D-9EA6-B6876FE30EF2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2" name="object 55">
              <a:extLst>
                <a:ext uri="{FF2B5EF4-FFF2-40B4-BE49-F238E27FC236}">
                  <a16:creationId xmlns:a16="http://schemas.microsoft.com/office/drawing/2014/main" id="{4AC59D27-FE72-32F5-2E83-BDA529F3FD56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53" name="Primary colors title">
            <a:extLst>
              <a:ext uri="{FF2B5EF4-FFF2-40B4-BE49-F238E27FC236}">
                <a16:creationId xmlns:a16="http://schemas.microsoft.com/office/drawing/2014/main" id="{F979AF09-43B4-C7F6-0FEE-5DD44BEE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54" name="object 75">
            <a:extLst>
              <a:ext uri="{FF2B5EF4-FFF2-40B4-BE49-F238E27FC236}">
                <a16:creationId xmlns:a16="http://schemas.microsoft.com/office/drawing/2014/main" id="{E764EF9B-D7EA-BE9B-8A39-42757145845C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55" name="Primary colors title">
            <a:extLst>
              <a:ext uri="{FF2B5EF4-FFF2-40B4-BE49-F238E27FC236}">
                <a16:creationId xmlns:a16="http://schemas.microsoft.com/office/drawing/2014/main" id="{C7403A17-4024-6652-CD8F-2E5CE5EA6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56" name="object 75">
            <a:extLst>
              <a:ext uri="{FF2B5EF4-FFF2-40B4-BE49-F238E27FC236}">
                <a16:creationId xmlns:a16="http://schemas.microsoft.com/office/drawing/2014/main" id="{A105A8DE-9D1D-4044-046E-01B80311BCDA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B7A923-9B6E-FD04-ED65-AFFE059F99B6}"/>
              </a:ext>
            </a:extLst>
          </p:cNvPr>
          <p:cNvGrpSpPr/>
          <p:nvPr userDrawn="1"/>
        </p:nvGrpSpPr>
        <p:grpSpPr>
          <a:xfrm>
            <a:off x="3891784" y="941343"/>
            <a:ext cx="6701192" cy="4913649"/>
            <a:chOff x="5796210" y="1657976"/>
            <a:chExt cx="6701192" cy="49136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A98D30-C05B-0DFC-3F11-D8F591E23496}"/>
                </a:ext>
              </a:extLst>
            </p:cNvPr>
            <p:cNvSpPr txBox="1"/>
            <p:nvPr userDrawn="1"/>
          </p:nvSpPr>
          <p:spPr>
            <a:xfrm>
              <a:off x="5796210" y="4458652"/>
              <a:ext cx="670119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600" b="1" i="0" u="none" strike="noStrike" baseline="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Cloud &amp; AI</a:t>
              </a:r>
              <a:endParaRPr lang="en-IN" sz="595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3CE5AC-1DE4-B699-2F13-8759113B136D}"/>
                </a:ext>
              </a:extLst>
            </p:cNvPr>
            <p:cNvSpPr txBox="1"/>
            <p:nvPr userDrawn="1"/>
          </p:nvSpPr>
          <p:spPr>
            <a:xfrm>
              <a:off x="7523969" y="6048405"/>
              <a:ext cx="32456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0" i="0" u="none" strike="noStrike" baseline="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Conference 2023</a:t>
              </a:r>
              <a:endParaRPr lang="en-US" sz="2800" b="0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EFA09F-78F1-C16E-DF0E-C6483282A348}"/>
                </a:ext>
              </a:extLst>
            </p:cNvPr>
            <p:cNvSpPr txBox="1"/>
            <p:nvPr userDrawn="1"/>
          </p:nvSpPr>
          <p:spPr>
            <a:xfrm>
              <a:off x="8177292" y="4085216"/>
              <a:ext cx="1939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0" i="0" u="none" strike="noStrike" kern="1200" baseline="0" dirty="0">
                  <a:solidFill>
                    <a:schemeClr val="bg1"/>
                  </a:solidFill>
                  <a:latin typeface="Poppins Light" pitchFamily="2" charset="77"/>
                  <a:ea typeface="+mn-ea"/>
                  <a:cs typeface="Poppins Light" pitchFamily="2" charset="77"/>
                </a:rPr>
                <a:t>Asia's Largest </a:t>
              </a:r>
            </a:p>
          </p:txBody>
        </p:sp>
        <p:pic>
          <p:nvPicPr>
            <p:cNvPr id="62" name="Picture 61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FB0A4DC1-B271-7CF4-E273-B21ECC7C29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37" y="1657976"/>
              <a:ext cx="1380339" cy="202139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E9012AE-7794-9494-10C2-4D73B3A2F7B6}"/>
              </a:ext>
            </a:extLst>
          </p:cNvPr>
          <p:cNvSpPr txBox="1"/>
          <p:nvPr userDrawn="1"/>
        </p:nvSpPr>
        <p:spPr>
          <a:xfrm>
            <a:off x="5166752" y="6124308"/>
            <a:ext cx="417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kern="1200" baseline="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rPr>
              <a:t>17 - 18, November 2023</a:t>
            </a:r>
          </a:p>
          <a:p>
            <a:pPr algn="ctr"/>
            <a:r>
              <a:rPr lang="en-US" sz="1800" b="0" i="0" u="none" strike="noStrike" kern="1200" baseline="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rPr>
              <a:t>IIT Madras Research Park, Chennai</a:t>
            </a:r>
          </a:p>
        </p:txBody>
      </p:sp>
    </p:spTree>
    <p:extLst>
      <p:ext uri="{BB962C8B-B14F-4D97-AF65-F5344CB8AC3E}">
        <p14:creationId xmlns:p14="http://schemas.microsoft.com/office/powerpoint/2010/main" val="252193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FF8A4A-A534-7618-A217-3B3D0EC0CD02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4" name="Trapezium 1">
              <a:extLst>
                <a:ext uri="{FF2B5EF4-FFF2-40B4-BE49-F238E27FC236}">
                  <a16:creationId xmlns:a16="http://schemas.microsoft.com/office/drawing/2014/main" id="{4E619417-31AB-C7F5-EF4D-9CC4FE285FAB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5" name="Trapezium 46">
              <a:extLst>
                <a:ext uri="{FF2B5EF4-FFF2-40B4-BE49-F238E27FC236}">
                  <a16:creationId xmlns:a16="http://schemas.microsoft.com/office/drawing/2014/main" id="{175989A8-5F58-A334-3C1C-43EE095DFD63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BB81072A-45E1-2364-6207-2E666CA071A0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CF46CE-7C90-939B-13BA-B2F09161642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7672CC42-E2FE-3940-3994-5D6AB6162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0558D6-28A3-DDF6-54C7-BE35E7DEE1C7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22659BA2-EE20-D7BE-7332-ADE4E819C065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0E54FD5B-B43C-C0FC-6514-FE017FFF085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2CFBC29F-491A-53F4-9DA5-B9ABBBB8B4BE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494E00-82D2-2B85-F06D-77D097E72F91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C16745EC-8CC0-C9FF-32E2-D69604FE2A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4" name="Black, white and grays">
            <a:extLst>
              <a:ext uri="{FF2B5EF4-FFF2-40B4-BE49-F238E27FC236}">
                <a16:creationId xmlns:a16="http://schemas.microsoft.com/office/drawing/2014/main" id="{99704C01-C0DA-C0E9-3DBD-4BCA42A3A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9" name="Groupe 1">
              <a:extLst>
                <a:ext uri="{FF2B5EF4-FFF2-40B4-BE49-F238E27FC236}">
                  <a16:creationId xmlns:a16="http://schemas.microsoft.com/office/drawing/2014/main" id="{430B5C7E-CECB-B0A5-CD18-FC8457DD5BE0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432772CE-A798-CAB1-CA7C-7A1A6335A9DE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50D10AE0-CB4B-20C2-4DC9-3E7E58E2CC9E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C2F68B9A-B1AF-885C-BB9A-027970395D83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object 19">
                <a:extLst>
                  <a:ext uri="{FF2B5EF4-FFF2-40B4-BE49-F238E27FC236}">
                    <a16:creationId xmlns:a16="http://schemas.microsoft.com/office/drawing/2014/main" id="{C4D138CF-4E12-9661-8C12-532A3B8C5478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object 22">
                <a:extLst>
                  <a:ext uri="{FF2B5EF4-FFF2-40B4-BE49-F238E27FC236}">
                    <a16:creationId xmlns:a16="http://schemas.microsoft.com/office/drawing/2014/main" id="{B1896FBE-4A5B-9A88-A066-D52AFA4006AB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object 22">
                <a:extLst>
                  <a:ext uri="{FF2B5EF4-FFF2-40B4-BE49-F238E27FC236}">
                    <a16:creationId xmlns:a16="http://schemas.microsoft.com/office/drawing/2014/main" id="{C0114C3A-1B1A-BD45-982D-47B42B6E4DA1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78F613FE-E45F-3AB9-30A8-464D9A284832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E329F23-2EEB-21CF-6293-873AF0A53D08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Purple theme">
            <a:extLst>
              <a:ext uri="{FF2B5EF4-FFF2-40B4-BE49-F238E27FC236}">
                <a16:creationId xmlns:a16="http://schemas.microsoft.com/office/drawing/2014/main" id="{5E6886BC-02F4-0BD2-3779-A18573F33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23" name="object 94">
              <a:extLst>
                <a:ext uri="{FF2B5EF4-FFF2-40B4-BE49-F238E27FC236}">
                  <a16:creationId xmlns:a16="http://schemas.microsoft.com/office/drawing/2014/main" id="{C62F4895-06C0-5779-1267-37F721C6D4B1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object 96">
              <a:extLst>
                <a:ext uri="{FF2B5EF4-FFF2-40B4-BE49-F238E27FC236}">
                  <a16:creationId xmlns:a16="http://schemas.microsoft.com/office/drawing/2014/main" id="{04E525BB-F48A-84DD-B8AB-0C37FA673ED0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object 95">
              <a:extLst>
                <a:ext uri="{FF2B5EF4-FFF2-40B4-BE49-F238E27FC236}">
                  <a16:creationId xmlns:a16="http://schemas.microsoft.com/office/drawing/2014/main" id="{B3F0FEA4-2EA6-CB74-0F86-B48D455AB07F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object 55">
              <a:extLst>
                <a:ext uri="{FF2B5EF4-FFF2-40B4-BE49-F238E27FC236}">
                  <a16:creationId xmlns:a16="http://schemas.microsoft.com/office/drawing/2014/main" id="{33743595-2E62-2509-6503-C252F6FC9590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7" name="object 55">
              <a:extLst>
                <a:ext uri="{FF2B5EF4-FFF2-40B4-BE49-F238E27FC236}">
                  <a16:creationId xmlns:a16="http://schemas.microsoft.com/office/drawing/2014/main" id="{B617390C-0AF7-602C-7991-A3A065DA1915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8" name="Teal theme">
            <a:extLst>
              <a:ext uri="{FF2B5EF4-FFF2-40B4-BE49-F238E27FC236}">
                <a16:creationId xmlns:a16="http://schemas.microsoft.com/office/drawing/2014/main" id="{79284ED7-FD43-D954-CA3F-A9EBA42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29" name="object 74">
              <a:extLst>
                <a:ext uri="{FF2B5EF4-FFF2-40B4-BE49-F238E27FC236}">
                  <a16:creationId xmlns:a16="http://schemas.microsoft.com/office/drawing/2014/main" id="{F6654560-2ECE-24F7-1D67-4E4892587D72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" name="object 76">
              <a:extLst>
                <a:ext uri="{FF2B5EF4-FFF2-40B4-BE49-F238E27FC236}">
                  <a16:creationId xmlns:a16="http://schemas.microsoft.com/office/drawing/2014/main" id="{D91F7EA3-5882-D12D-A3C0-AAF5C13A3849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object 75">
              <a:extLst>
                <a:ext uri="{FF2B5EF4-FFF2-40B4-BE49-F238E27FC236}">
                  <a16:creationId xmlns:a16="http://schemas.microsoft.com/office/drawing/2014/main" id="{A80601C0-15E7-30EB-C53C-32D83FE4CBC1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bject 55">
              <a:extLst>
                <a:ext uri="{FF2B5EF4-FFF2-40B4-BE49-F238E27FC236}">
                  <a16:creationId xmlns:a16="http://schemas.microsoft.com/office/drawing/2014/main" id="{8BF4647C-97FC-A77F-A188-F011E7E6BC35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3" name="object 55">
              <a:extLst>
                <a:ext uri="{FF2B5EF4-FFF2-40B4-BE49-F238E27FC236}">
                  <a16:creationId xmlns:a16="http://schemas.microsoft.com/office/drawing/2014/main" id="{7D24A4E7-F198-E438-9EAF-6D21BE65F494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FDFA308B-8551-4AAA-21A2-2E6C6AA1D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69B23CF-53BA-F543-8288-B99B95A70087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0DBCD24C-C832-9400-F48A-C8ACF206B550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8D6E807-FB33-88BA-D495-662CE13019A6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2E80A52F-BA0A-6AAD-453F-0A033B0B3470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9" name="object 55">
              <a:extLst>
                <a:ext uri="{FF2B5EF4-FFF2-40B4-BE49-F238E27FC236}">
                  <a16:creationId xmlns:a16="http://schemas.microsoft.com/office/drawing/2014/main" id="{F4A51BD8-D010-4A45-F6D3-5549F419DB9D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0" name="Yellow theme">
            <a:extLst>
              <a:ext uri="{FF2B5EF4-FFF2-40B4-BE49-F238E27FC236}">
                <a16:creationId xmlns:a16="http://schemas.microsoft.com/office/drawing/2014/main" id="{DB9A976A-C091-33CA-0F69-E39346C69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41" name="object 54">
              <a:extLst>
                <a:ext uri="{FF2B5EF4-FFF2-40B4-BE49-F238E27FC236}">
                  <a16:creationId xmlns:a16="http://schemas.microsoft.com/office/drawing/2014/main" id="{1A0E9964-5B62-E561-E593-0CEF891A60BE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2" name="object 56">
              <a:extLst>
                <a:ext uri="{FF2B5EF4-FFF2-40B4-BE49-F238E27FC236}">
                  <a16:creationId xmlns:a16="http://schemas.microsoft.com/office/drawing/2014/main" id="{2161F09E-E3C2-6B2D-7CC3-DA40DE5C138F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object 55">
              <a:extLst>
                <a:ext uri="{FF2B5EF4-FFF2-40B4-BE49-F238E27FC236}">
                  <a16:creationId xmlns:a16="http://schemas.microsoft.com/office/drawing/2014/main" id="{E698B8D1-8E1A-E6BC-15D0-F8095A7BE52C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6FFA3210-42C5-9C60-B4E2-85CE121B7F8A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DAA2F64A-7C30-74E8-2958-5F603F14D140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46" name="Orange theme">
            <a:extLst>
              <a:ext uri="{FF2B5EF4-FFF2-40B4-BE49-F238E27FC236}">
                <a16:creationId xmlns:a16="http://schemas.microsoft.com/office/drawing/2014/main" id="{A6279C36-BAF1-C3EF-42D9-2A51C823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47" name="object 54">
              <a:extLst>
                <a:ext uri="{FF2B5EF4-FFF2-40B4-BE49-F238E27FC236}">
                  <a16:creationId xmlns:a16="http://schemas.microsoft.com/office/drawing/2014/main" id="{6C4762BB-0808-964E-17CA-C9F0D6E7E82D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8" name="object 56">
              <a:extLst>
                <a:ext uri="{FF2B5EF4-FFF2-40B4-BE49-F238E27FC236}">
                  <a16:creationId xmlns:a16="http://schemas.microsoft.com/office/drawing/2014/main" id="{652DFCD6-A888-DB99-3BEB-2AAB6BA776D3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9" name="object 55">
              <a:extLst>
                <a:ext uri="{FF2B5EF4-FFF2-40B4-BE49-F238E27FC236}">
                  <a16:creationId xmlns:a16="http://schemas.microsoft.com/office/drawing/2014/main" id="{021481EE-8852-D5C8-E0D9-0D0C8FD4B4F2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object 55">
              <a:extLst>
                <a:ext uri="{FF2B5EF4-FFF2-40B4-BE49-F238E27FC236}">
                  <a16:creationId xmlns:a16="http://schemas.microsoft.com/office/drawing/2014/main" id="{2874F3E1-BD83-E273-C08C-8048DE955D93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260B64F8-0420-8983-667F-BC7EA4052182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52" name="Other colors title">
            <a:extLst>
              <a:ext uri="{FF2B5EF4-FFF2-40B4-BE49-F238E27FC236}">
                <a16:creationId xmlns:a16="http://schemas.microsoft.com/office/drawing/2014/main" id="{05AA5A45-891A-7D5F-7762-E508B694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53" name="Blue theme">
            <a:extLst>
              <a:ext uri="{FF2B5EF4-FFF2-40B4-BE49-F238E27FC236}">
                <a16:creationId xmlns:a16="http://schemas.microsoft.com/office/drawing/2014/main" id="{DADE13C6-DC20-B365-3C45-203F2A21C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54" name="object 74">
              <a:extLst>
                <a:ext uri="{FF2B5EF4-FFF2-40B4-BE49-F238E27FC236}">
                  <a16:creationId xmlns:a16="http://schemas.microsoft.com/office/drawing/2014/main" id="{A75B6C4A-7444-62BA-4896-0E437B971911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object 76">
              <a:extLst>
                <a:ext uri="{FF2B5EF4-FFF2-40B4-BE49-F238E27FC236}">
                  <a16:creationId xmlns:a16="http://schemas.microsoft.com/office/drawing/2014/main" id="{21E00644-FB36-2448-919F-A965A22E292B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758A3F37-5149-4033-D659-EA1EA3AF6387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3777C192-C973-BE90-EA4B-FBA2057EA97E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58" name="Primary colors title">
            <a:extLst>
              <a:ext uri="{FF2B5EF4-FFF2-40B4-BE49-F238E27FC236}">
                <a16:creationId xmlns:a16="http://schemas.microsoft.com/office/drawing/2014/main" id="{2066EC80-F903-178E-5FBC-50C9FA44B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59" name="object 75">
            <a:extLst>
              <a:ext uri="{FF2B5EF4-FFF2-40B4-BE49-F238E27FC236}">
                <a16:creationId xmlns:a16="http://schemas.microsoft.com/office/drawing/2014/main" id="{5FE1D61E-FC0D-4033-0B5A-6684102D18F9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60" name="Primary colors title">
            <a:extLst>
              <a:ext uri="{FF2B5EF4-FFF2-40B4-BE49-F238E27FC236}">
                <a16:creationId xmlns:a16="http://schemas.microsoft.com/office/drawing/2014/main" id="{56E0483E-1C97-1208-F865-753001B16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61" name="object 75">
            <a:extLst>
              <a:ext uri="{FF2B5EF4-FFF2-40B4-BE49-F238E27FC236}">
                <a16:creationId xmlns:a16="http://schemas.microsoft.com/office/drawing/2014/main" id="{AD6B800C-CD09-430D-7E9E-2D3C80D358D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85F6F8-51B0-4240-EF37-E0D2CE8509F7}"/>
              </a:ext>
            </a:extLst>
          </p:cNvPr>
          <p:cNvGrpSpPr/>
          <p:nvPr userDrawn="1"/>
        </p:nvGrpSpPr>
        <p:grpSpPr>
          <a:xfrm>
            <a:off x="3891784" y="941343"/>
            <a:ext cx="6701192" cy="4913649"/>
            <a:chOff x="5796210" y="1657976"/>
            <a:chExt cx="6701192" cy="49136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1BA2FC-8AF1-B2C2-5E72-D4136E26278B}"/>
                </a:ext>
              </a:extLst>
            </p:cNvPr>
            <p:cNvSpPr txBox="1"/>
            <p:nvPr userDrawn="1"/>
          </p:nvSpPr>
          <p:spPr>
            <a:xfrm>
              <a:off x="5796210" y="4458652"/>
              <a:ext cx="670119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600" b="1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Cloud &amp; AI</a:t>
              </a:r>
              <a:endParaRPr lang="en-IN" sz="59500" b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7F7936-8339-D24B-37E6-9BEE083BB760}"/>
                </a:ext>
              </a:extLst>
            </p:cNvPr>
            <p:cNvSpPr txBox="1"/>
            <p:nvPr userDrawn="1"/>
          </p:nvSpPr>
          <p:spPr>
            <a:xfrm>
              <a:off x="7523969" y="6048405"/>
              <a:ext cx="32456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0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Conference 2023</a:t>
              </a:r>
              <a:endParaRPr lang="en-US" sz="2800" b="0" i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29E155-5FD6-6B72-F939-D71D1A527AEC}"/>
                </a:ext>
              </a:extLst>
            </p:cNvPr>
            <p:cNvSpPr txBox="1"/>
            <p:nvPr userDrawn="1"/>
          </p:nvSpPr>
          <p:spPr>
            <a:xfrm>
              <a:off x="8177292" y="4085216"/>
              <a:ext cx="1939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0" i="0" u="none" strike="noStrike" kern="1200" baseline="0" dirty="0">
                  <a:solidFill>
                    <a:srgbClr val="08023F"/>
                  </a:solidFill>
                  <a:latin typeface="Poppins Light" pitchFamily="2" charset="77"/>
                  <a:ea typeface="+mn-ea"/>
                  <a:cs typeface="Poppins Light" pitchFamily="2" charset="77"/>
                </a:rPr>
                <a:t>Asia's Largest </a:t>
              </a:r>
            </a:p>
          </p:txBody>
        </p:sp>
        <p:pic>
          <p:nvPicPr>
            <p:cNvPr id="65" name="Picture 64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AC92EE5B-FB51-957C-8FAB-E91012C4A4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37" y="1657976"/>
              <a:ext cx="1380339" cy="202139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0EEB10-C86D-06C3-81B6-2477F09BF0F8}"/>
              </a:ext>
            </a:extLst>
          </p:cNvPr>
          <p:cNvSpPr txBox="1"/>
          <p:nvPr userDrawn="1"/>
        </p:nvSpPr>
        <p:spPr>
          <a:xfrm>
            <a:off x="5166752" y="6124308"/>
            <a:ext cx="417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17 - 18, November 2023</a:t>
            </a:r>
          </a:p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IIT Madras Research Park, Chennai</a:t>
            </a: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2121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F82810-C8CB-F0F0-B59E-CF2E6B0E6F1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245748DB-AA3E-9250-7A06-E2B02465A41C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F5F2A2A-8216-0A16-444A-7E76FD167EA7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0B5B321-63EB-0DDC-6A3B-5310DEC622D7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F0EAC-02F0-0F1F-06FB-5C067ED6A844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649C41C2-83CC-A581-C1F9-34C8F19D50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6A041E-9CFF-756C-ED19-E4C4B6F26BDE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3FFF1183-FEF6-D084-E529-ECE10CDC558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712DDFB-C18E-00A8-B733-1F60701E47D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B129C50-17E3-37CC-F943-4D49870B883F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6BE42F-981D-420F-431F-5C732792ECE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6C340EE3-3251-81C4-F6D7-3B2B34B468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59992D-EB57-C262-2D27-00A58A8804F4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7849C423-B918-D445-6FE7-2170AC4D30A5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6F18C51-DC8A-5284-977E-15B5F71C6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AE796094-3CFE-079C-5468-41DADF772E66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D24854-9E00-AF86-7E70-33E782D0090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50944213-3CE8-1DA9-DA65-9516BCEFE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BF20F6-2F98-FB37-666A-8C296DC8FCE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5" name="Trapezium 1">
              <a:extLst>
                <a:ext uri="{FF2B5EF4-FFF2-40B4-BE49-F238E27FC236}">
                  <a16:creationId xmlns:a16="http://schemas.microsoft.com/office/drawing/2014/main" id="{ADB933AF-7900-E68D-DB51-4E5F0D62AA1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6" name="Trapezium 46">
              <a:extLst>
                <a:ext uri="{FF2B5EF4-FFF2-40B4-BE49-F238E27FC236}">
                  <a16:creationId xmlns:a16="http://schemas.microsoft.com/office/drawing/2014/main" id="{0638E935-7EE5-7DE9-267F-1A40F7D6287B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49A637C6-9122-A8F8-61C3-F50A83319159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C2B428-04D4-B6D5-A3B3-779CD04408B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AB72D06E-E37D-E72A-F15E-0CE1762963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2DA1E7-A3F9-B64F-AF34-8F407D58A4E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CD14616A-488B-403F-3EA9-11A58BA8C6F1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201A71B-9AE7-D2B7-3E95-03C9D142F2E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2896677-5E74-DE89-6A75-4EC981C2DFB3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844B6B-5746-4C2D-3B73-1343A907FFB9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01D20ACE-E99C-A307-9D52-A75E3D1123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EA258-9EDA-13E0-B88D-BEF413B6549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1E0909D9-213E-2E5B-1457-6EF5F7BC538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988C55CE-9303-ECA0-8D4E-F47BD2F15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F466324-1F04-B0C2-B6B9-91309BB87C50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AC1DDA-356D-3136-09A5-FFD7F7D8D12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E23F535E-4B13-3F63-8E75-96DC18F623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DB141E-A264-4D05-5427-D3BECDCFA122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1AD64933-3469-83D9-D3A6-3470CC135FB7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34B5F686-4C71-C10B-3E3C-222B736380B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956176C2-8842-0AA9-46BE-641B81A5CECA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F4D630-5451-56F2-669C-0C4465EE181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78575F5A-634D-3565-6097-21C12F4233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nner with a logo&#10;&#10;Description automatically generated">
            <a:extLst>
              <a:ext uri="{FF2B5EF4-FFF2-40B4-BE49-F238E27FC236}">
                <a16:creationId xmlns:a16="http://schemas.microsoft.com/office/drawing/2014/main" id="{0DAFB22E-E019-4165-17D3-52A6916C50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826C22D7-52A0-A528-87B3-F6077FD9C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8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1477D35-1A41-D2DC-B167-3B314445BEE4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3" name="Trapezium 1">
              <a:extLst>
                <a:ext uri="{FF2B5EF4-FFF2-40B4-BE49-F238E27FC236}">
                  <a16:creationId xmlns:a16="http://schemas.microsoft.com/office/drawing/2014/main" id="{0BBCA774-C7A0-064A-4979-00D0EE6C77F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4" name="Trapezium 46">
              <a:extLst>
                <a:ext uri="{FF2B5EF4-FFF2-40B4-BE49-F238E27FC236}">
                  <a16:creationId xmlns:a16="http://schemas.microsoft.com/office/drawing/2014/main" id="{07176A7D-9BA4-4151-D264-641DEED1334C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5" name="Trapezium 46">
              <a:extLst>
                <a:ext uri="{FF2B5EF4-FFF2-40B4-BE49-F238E27FC236}">
                  <a16:creationId xmlns:a16="http://schemas.microsoft.com/office/drawing/2014/main" id="{0AD893B0-277B-BEFE-769C-A94ED7606441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 descr="A white banner with a logo&#10;&#10;Description automatically generated">
            <a:extLst>
              <a:ext uri="{FF2B5EF4-FFF2-40B4-BE49-F238E27FC236}">
                <a16:creationId xmlns:a16="http://schemas.microsoft.com/office/drawing/2014/main" id="{B4AF1179-7755-A711-DF55-842B92D3EB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826C22D7-52A0-A528-87B3-F6077FD9C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7CCD95-F282-2943-3F01-06FFE9DECE3A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4" name="Trapezium 1">
              <a:extLst>
                <a:ext uri="{FF2B5EF4-FFF2-40B4-BE49-F238E27FC236}">
                  <a16:creationId xmlns:a16="http://schemas.microsoft.com/office/drawing/2014/main" id="{C97F0308-B490-4AA7-5EA0-AF5DEB700C23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6" name="Trapezium 46">
              <a:extLst>
                <a:ext uri="{FF2B5EF4-FFF2-40B4-BE49-F238E27FC236}">
                  <a16:creationId xmlns:a16="http://schemas.microsoft.com/office/drawing/2014/main" id="{40B1B32B-AD9B-5C8F-913D-9384685F7932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572805CD-424D-10CF-2B0C-9FD061CAE811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B0D833-697E-FC54-D8DA-B9B3883BAA7C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2CC767B5-B08F-76E7-5C5D-9946EB50AE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189262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F50212-EE04-1DDB-DF3F-89AFAED5346B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90CD10D1-3807-2777-72F9-4F67411AC52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D67251D8-24B1-D442-637B-A7000595B895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E2F8D233-3E7F-ED4A-6B28-64921A960B36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E4DEED-C0F5-CB91-B9AF-B9862527B45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 descr="A white banner with a logo&#10;&#10;Description automatically generated">
            <a:extLst>
              <a:ext uri="{FF2B5EF4-FFF2-40B4-BE49-F238E27FC236}">
                <a16:creationId xmlns:a16="http://schemas.microsoft.com/office/drawing/2014/main" id="{15E5B9E0-7FE5-3C8F-A750-EB090B3C5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62A54C-56D0-F9A4-3423-F4D3E7DBB7D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95BED4AA-BF71-6537-33DC-FD11AA40FB03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3B54593F-3777-1652-B6E0-4220E5B375B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E1D22723-4CCF-C4CA-4359-3F7A21AC166C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EB145D-1005-3021-7D04-D11478FD984B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26EE24A8-B93B-89DF-61E2-BDFA25611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550" y="498230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F32DAD-379D-30D9-D94D-8A1EDDA99C0A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C5883E62-EE6B-36D8-2A90-5848EB2B07E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7065DA45-7613-4798-556B-654B15A6531D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01A0F7C4-CCC4-A0AF-BD12-522B0D31C79E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F9D77B-0583-EA0B-080A-FDF634CD05E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B983C4BE-8851-4775-730D-68E07E3D57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58C17-F879-F5CB-B131-D85D440CE46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9" name="Trapezium 1">
              <a:extLst>
                <a:ext uri="{FF2B5EF4-FFF2-40B4-BE49-F238E27FC236}">
                  <a16:creationId xmlns:a16="http://schemas.microsoft.com/office/drawing/2014/main" id="{7DEADA67-8222-8777-029E-6EC387641EC1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0" name="Trapezium 46">
              <a:extLst>
                <a:ext uri="{FF2B5EF4-FFF2-40B4-BE49-F238E27FC236}">
                  <a16:creationId xmlns:a16="http://schemas.microsoft.com/office/drawing/2014/main" id="{5347AB62-9658-36F1-FFE2-12F9237EA294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2D22475F-23B7-17E3-55FE-A53329E5FBC5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2A21A1C-3EBF-4509-A92D-96A00F24942C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984A741A-1295-9AC2-8999-5681C4A9F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042" r:id="rId2"/>
    <p:sldLayoutId id="2147484105" r:id="rId3"/>
    <p:sldLayoutId id="2147484108" r:id="rId4"/>
    <p:sldLayoutId id="2147484106" r:id="rId5"/>
    <p:sldLayoutId id="2147484044" r:id="rId6"/>
    <p:sldLayoutId id="2147484093" r:id="rId7"/>
    <p:sldLayoutId id="2147484091" r:id="rId8"/>
    <p:sldLayoutId id="2147484051" r:id="rId9"/>
    <p:sldLayoutId id="2147484092" r:id="rId10"/>
    <p:sldLayoutId id="2147484094" r:id="rId11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9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svg"/><Relationship Id="rId11" Type="http://schemas.openxmlformats.org/officeDocument/2006/relationships/image" Target="../media/image29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Mythical Weapon Pack B | Assassin's Creed Wiki | Fandom">
            <a:extLst>
              <a:ext uri="{FF2B5EF4-FFF2-40B4-BE49-F238E27FC236}">
                <a16:creationId xmlns:a16="http://schemas.microsoft.com/office/drawing/2014/main" id="{4B52A6E8-B071-A903-E9B8-D083D2A31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40" y="937363"/>
            <a:ext cx="6872870" cy="68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Mythical Weapon Pack A | Assassin's Creed Wiki | Fandom">
            <a:extLst>
              <a:ext uri="{FF2B5EF4-FFF2-40B4-BE49-F238E27FC236}">
                <a16:creationId xmlns:a16="http://schemas.microsoft.com/office/drawing/2014/main" id="{346B8B1F-2715-1F3F-E726-1C7D174C0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071" y="30480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FC46D9-0DDB-E232-D5E6-502ED7E1FFC3}"/>
              </a:ext>
            </a:extLst>
          </p:cNvPr>
          <p:cNvSpPr txBox="1"/>
          <p:nvPr/>
        </p:nvSpPr>
        <p:spPr>
          <a:xfrm>
            <a:off x="198329" y="207243"/>
            <a:ext cx="92927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/>
              <a:t>We also need specialized weapons..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C158E-C8F1-43C4-72EB-E8EA7FF27C03}"/>
              </a:ext>
            </a:extLst>
          </p:cNvPr>
          <p:cNvSpPr txBox="1"/>
          <p:nvPr/>
        </p:nvSpPr>
        <p:spPr>
          <a:xfrm>
            <a:off x="772818" y="6817776"/>
            <a:ext cx="20661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000" b="1" dirty="0"/>
              <a:t>Data Governance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049AA-C246-8286-6693-F2BD727CF6BF}"/>
              </a:ext>
            </a:extLst>
          </p:cNvPr>
          <p:cNvSpPr txBox="1"/>
          <p:nvPr/>
        </p:nvSpPr>
        <p:spPr>
          <a:xfrm>
            <a:off x="12075397" y="6826373"/>
            <a:ext cx="21241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000" b="1" dirty="0"/>
              <a:t>Data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6EDF1-B72C-D5FD-F3F7-13C1B999F612}"/>
              </a:ext>
            </a:extLst>
          </p:cNvPr>
          <p:cNvSpPr txBox="1"/>
          <p:nvPr/>
        </p:nvSpPr>
        <p:spPr>
          <a:xfrm>
            <a:off x="9850813" y="1784761"/>
            <a:ext cx="15036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000" b="1" dirty="0"/>
              <a:t>Data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775B1-6C42-716A-1764-ADE0E0869845}"/>
              </a:ext>
            </a:extLst>
          </p:cNvPr>
          <p:cNvSpPr txBox="1"/>
          <p:nvPr/>
        </p:nvSpPr>
        <p:spPr>
          <a:xfrm>
            <a:off x="3822337" y="1411644"/>
            <a:ext cx="186589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000" b="1" dirty="0"/>
              <a:t>Data Modelling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3DA05-7790-E90C-6FC2-41AA34BA2B6F}"/>
              </a:ext>
            </a:extLst>
          </p:cNvPr>
          <p:cNvSpPr txBox="1"/>
          <p:nvPr/>
        </p:nvSpPr>
        <p:spPr>
          <a:xfrm>
            <a:off x="307267" y="3113823"/>
            <a:ext cx="239123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000" b="1" dirty="0"/>
              <a:t>Master &amp; Reference</a:t>
            </a:r>
          </a:p>
          <a:p>
            <a:pPr algn="ctr"/>
            <a:r>
              <a:rPr lang="en-IN" sz="2000" b="1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5E344-9076-2CF7-2502-AE5CA282BD33}"/>
              </a:ext>
            </a:extLst>
          </p:cNvPr>
          <p:cNvSpPr txBox="1"/>
          <p:nvPr/>
        </p:nvSpPr>
        <p:spPr>
          <a:xfrm>
            <a:off x="4992258" y="6381208"/>
            <a:ext cx="11557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000" b="1" dirty="0"/>
              <a:t>Metadata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90F98-DBA8-C55C-8000-348A5763AE38}"/>
              </a:ext>
            </a:extLst>
          </p:cNvPr>
          <p:cNvSpPr txBox="1"/>
          <p:nvPr/>
        </p:nvSpPr>
        <p:spPr>
          <a:xfrm>
            <a:off x="8014602" y="6714657"/>
            <a:ext cx="266361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000" b="1" dirty="0"/>
              <a:t>Data Storage,</a:t>
            </a:r>
          </a:p>
          <a:p>
            <a:pPr algn="ctr"/>
            <a:r>
              <a:rPr lang="en-IN" sz="2000" b="1" dirty="0"/>
              <a:t>Operations &amp;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11E9B-1FC7-6352-A8FE-1D0940C1BD12}"/>
              </a:ext>
            </a:extLst>
          </p:cNvPr>
          <p:cNvSpPr txBox="1"/>
          <p:nvPr/>
        </p:nvSpPr>
        <p:spPr>
          <a:xfrm>
            <a:off x="6639742" y="2471495"/>
            <a:ext cx="235218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000" b="1" dirty="0"/>
              <a:t>Data Integration &amp; </a:t>
            </a:r>
          </a:p>
          <a:p>
            <a:pPr algn="ctr"/>
            <a:r>
              <a:rPr lang="en-IN" sz="2000" b="1" dirty="0"/>
              <a:t>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52868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320476-641B-EE1C-7B76-A963996B2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444" y="-23094"/>
            <a:ext cx="2811767" cy="28117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85A3F8-6259-4794-6DA7-6C8DD3231662}"/>
              </a:ext>
            </a:extLst>
          </p:cNvPr>
          <p:cNvSpPr txBox="1"/>
          <p:nvPr/>
        </p:nvSpPr>
        <p:spPr>
          <a:xfrm>
            <a:off x="1167786" y="2532461"/>
            <a:ext cx="118995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400" b="1" dirty="0"/>
              <a:t>F    A    I     </a:t>
            </a:r>
            <a:r>
              <a:rPr lang="en-IN" sz="14400" b="1" dirty="0">
                <a:solidFill>
                  <a:srgbClr val="CD8F00"/>
                </a:solidFill>
              </a:rPr>
              <a:t>R</a:t>
            </a:r>
            <a:endParaRPr lang="en-IN" sz="14400" dirty="0">
              <a:solidFill>
                <a:srgbClr val="CD8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474422-EFC4-1C87-B246-D9D2F1AE4A1A}"/>
              </a:ext>
            </a:extLst>
          </p:cNvPr>
          <p:cNvSpPr txBox="1"/>
          <p:nvPr/>
        </p:nvSpPr>
        <p:spPr>
          <a:xfrm>
            <a:off x="2347851" y="3910006"/>
            <a:ext cx="13385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indable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94084-9475-F778-641F-5EE5DF5167F5}"/>
              </a:ext>
            </a:extLst>
          </p:cNvPr>
          <p:cNvSpPr txBox="1"/>
          <p:nvPr/>
        </p:nvSpPr>
        <p:spPr>
          <a:xfrm>
            <a:off x="6170641" y="3910479"/>
            <a:ext cx="15981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ccessible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64B5F3-3239-5572-FBEC-CB1B88DF1F35}"/>
              </a:ext>
            </a:extLst>
          </p:cNvPr>
          <p:cNvSpPr txBox="1"/>
          <p:nvPr/>
        </p:nvSpPr>
        <p:spPr>
          <a:xfrm>
            <a:off x="8615832" y="3900959"/>
            <a:ext cx="232538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nteroperable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9BFFE-838B-6D41-C5AF-78410E139E2E}"/>
              </a:ext>
            </a:extLst>
          </p:cNvPr>
          <p:cNvSpPr txBox="1"/>
          <p:nvPr/>
        </p:nvSpPr>
        <p:spPr>
          <a:xfrm>
            <a:off x="12493456" y="3910006"/>
            <a:ext cx="13865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200" dirty="0">
                <a:solidFill>
                  <a:srgbClr val="CD8F00"/>
                </a:solidFill>
              </a:rPr>
              <a:t>eusable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0BBD3-2C39-A68C-8DC5-2ABBDE15E307}"/>
              </a:ext>
            </a:extLst>
          </p:cNvPr>
          <p:cNvSpPr txBox="1"/>
          <p:nvPr/>
        </p:nvSpPr>
        <p:spPr>
          <a:xfrm>
            <a:off x="1946275" y="5275537"/>
            <a:ext cx="214166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The first step in (re)using data is to find them.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335E4F-C56A-489E-5203-0444D564A73C}"/>
              </a:ext>
            </a:extLst>
          </p:cNvPr>
          <p:cNvSpPr txBox="1"/>
          <p:nvPr/>
        </p:nvSpPr>
        <p:spPr>
          <a:xfrm>
            <a:off x="4819209" y="5128388"/>
            <a:ext cx="27714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Once the user finds the required data, she/he/they need to know how they can be accessed.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B08513-577E-BFFD-4BFE-A0EE6AF218FB}"/>
              </a:ext>
            </a:extLst>
          </p:cNvPr>
          <p:cNvSpPr txBox="1"/>
          <p:nvPr/>
        </p:nvSpPr>
        <p:spPr>
          <a:xfrm>
            <a:off x="8103870" y="5109750"/>
            <a:ext cx="309753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The data usually need to be integrated with other data.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973E59-37C3-6608-864B-A29769642606}"/>
              </a:ext>
            </a:extLst>
          </p:cNvPr>
          <p:cNvSpPr txBox="1"/>
          <p:nvPr/>
        </p:nvSpPr>
        <p:spPr>
          <a:xfrm>
            <a:off x="11178540" y="5022864"/>
            <a:ext cx="299466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The goal of FAIR is to optimize the reuse of data.</a:t>
            </a:r>
            <a:endParaRPr lang="en-IN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1F1B5-D613-F925-9DDB-E3FE04544BFD}"/>
              </a:ext>
            </a:extLst>
          </p:cNvPr>
          <p:cNvCxnSpPr>
            <a:cxnSpLocks/>
          </p:cNvCxnSpPr>
          <p:nvPr/>
        </p:nvCxnSpPr>
        <p:spPr>
          <a:xfrm>
            <a:off x="2137410" y="4565664"/>
            <a:ext cx="0" cy="562724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61218B-5DDF-6E40-0D89-F4AEB5BFF3DB}"/>
              </a:ext>
            </a:extLst>
          </p:cNvPr>
          <p:cNvCxnSpPr>
            <a:cxnSpLocks/>
          </p:cNvCxnSpPr>
          <p:nvPr/>
        </p:nvCxnSpPr>
        <p:spPr>
          <a:xfrm>
            <a:off x="5021580" y="4565664"/>
            <a:ext cx="0" cy="562724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696912-FB41-F5A6-3CFF-4FE0D11C83DE}"/>
              </a:ext>
            </a:extLst>
          </p:cNvPr>
          <p:cNvCxnSpPr>
            <a:cxnSpLocks/>
          </p:cNvCxnSpPr>
          <p:nvPr/>
        </p:nvCxnSpPr>
        <p:spPr>
          <a:xfrm>
            <a:off x="8347710" y="4547026"/>
            <a:ext cx="0" cy="562724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E3C934-4CAA-30EA-B204-5C51B8C3570B}"/>
              </a:ext>
            </a:extLst>
          </p:cNvPr>
          <p:cNvCxnSpPr>
            <a:cxnSpLocks/>
          </p:cNvCxnSpPr>
          <p:nvPr/>
        </p:nvCxnSpPr>
        <p:spPr>
          <a:xfrm>
            <a:off x="11502390" y="4464078"/>
            <a:ext cx="0" cy="562724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A89E4D-A071-0690-7F62-A13F72D927E6}"/>
              </a:ext>
            </a:extLst>
          </p:cNvPr>
          <p:cNvSpPr txBox="1"/>
          <p:nvPr/>
        </p:nvSpPr>
        <p:spPr>
          <a:xfrm>
            <a:off x="198329" y="207243"/>
            <a:ext cx="92927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/>
              <a:t>We have a magic potion too…</a:t>
            </a:r>
          </a:p>
        </p:txBody>
      </p:sp>
    </p:spTree>
    <p:extLst>
      <p:ext uri="{BB962C8B-B14F-4D97-AF65-F5344CB8AC3E}">
        <p14:creationId xmlns:p14="http://schemas.microsoft.com/office/powerpoint/2010/main" val="95800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6" grpId="0"/>
      <p:bldP spid="27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3F1EC4-1AC5-46F6-4EA6-E547983D1AC2}"/>
              </a:ext>
            </a:extLst>
          </p:cNvPr>
          <p:cNvSpPr txBox="1"/>
          <p:nvPr/>
        </p:nvSpPr>
        <p:spPr>
          <a:xfrm>
            <a:off x="198329" y="207243"/>
            <a:ext cx="92927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/>
              <a:t>Types of data..</a:t>
            </a:r>
          </a:p>
        </p:txBody>
      </p:sp>
      <p:pic>
        <p:nvPicPr>
          <p:cNvPr id="1044" name="Picture 20" descr="Wine Bottle Cartoon Drink Alcohol Bottles Wine Bottle - Clip Art Library">
            <a:extLst>
              <a:ext uri="{FF2B5EF4-FFF2-40B4-BE49-F238E27FC236}">
                <a16:creationId xmlns:a16="http://schemas.microsoft.com/office/drawing/2014/main" id="{26F64919-0961-EF82-31AC-4D4208BE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685" y="2338136"/>
            <a:ext cx="2662990" cy="32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Wine Bottle Cartoon Drink Alcohol Bottles Wine Bottle - Clip Art Library">
            <a:extLst>
              <a:ext uri="{FF2B5EF4-FFF2-40B4-BE49-F238E27FC236}">
                <a16:creationId xmlns:a16="http://schemas.microsoft.com/office/drawing/2014/main" id="{09E59770-6E2E-E464-8CC2-95C6566D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28" y="2338135"/>
            <a:ext cx="2662990" cy="32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Wine Bottle Cartoon Drink Alcohol Bottles Wine Bottle - Clip Art Library">
            <a:extLst>
              <a:ext uri="{FF2B5EF4-FFF2-40B4-BE49-F238E27FC236}">
                <a16:creationId xmlns:a16="http://schemas.microsoft.com/office/drawing/2014/main" id="{F039AA60-CFF8-D9A7-9AA8-8F31CCDF6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573" y="2379956"/>
            <a:ext cx="2662990" cy="32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3645F5-78DD-63C6-801B-7952EB7895BA}"/>
              </a:ext>
            </a:extLst>
          </p:cNvPr>
          <p:cNvSpPr txBox="1"/>
          <p:nvPr/>
        </p:nvSpPr>
        <p:spPr>
          <a:xfrm>
            <a:off x="3769895" y="4323346"/>
            <a:ext cx="6577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Honey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7A905-FC9A-2565-9025-D6BAE7BD7DC2}"/>
              </a:ext>
            </a:extLst>
          </p:cNvPr>
          <p:cNvSpPr txBox="1"/>
          <p:nvPr/>
        </p:nvSpPr>
        <p:spPr>
          <a:xfrm>
            <a:off x="6545179" y="4315325"/>
            <a:ext cx="6577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Water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164F3-F8F2-EADB-DF4E-C62B200C7269}"/>
              </a:ext>
            </a:extLst>
          </p:cNvPr>
          <p:cNvSpPr txBox="1"/>
          <p:nvPr/>
        </p:nvSpPr>
        <p:spPr>
          <a:xfrm>
            <a:off x="9242294" y="4422393"/>
            <a:ext cx="6577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Juice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2B9870-528F-BEC1-E1DB-AB025DC3751B}"/>
              </a:ext>
            </a:extLst>
          </p:cNvPr>
          <p:cNvCxnSpPr/>
          <p:nvPr/>
        </p:nvCxnSpPr>
        <p:spPr>
          <a:xfrm flipH="1">
            <a:off x="6039853" y="5589661"/>
            <a:ext cx="505326" cy="85124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F46171-3B72-0D78-94E3-E7D3BEFB9215}"/>
              </a:ext>
            </a:extLst>
          </p:cNvPr>
          <p:cNvCxnSpPr>
            <a:cxnSpLocks/>
          </p:cNvCxnSpPr>
          <p:nvPr/>
        </p:nvCxnSpPr>
        <p:spPr>
          <a:xfrm>
            <a:off x="6946231" y="5589661"/>
            <a:ext cx="529390" cy="85124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1421F1-2645-0F13-E3FD-B3B7C152EC0D}"/>
              </a:ext>
            </a:extLst>
          </p:cNvPr>
          <p:cNvSpPr txBox="1"/>
          <p:nvPr/>
        </p:nvSpPr>
        <p:spPr>
          <a:xfrm>
            <a:off x="5851500" y="6609410"/>
            <a:ext cx="32040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Still</a:t>
            </a:r>
            <a:endParaRPr lang="en-US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8F9885-A181-DF8D-3F27-4BF2C31A7CC0}"/>
              </a:ext>
            </a:extLst>
          </p:cNvPr>
          <p:cNvSpPr txBox="1"/>
          <p:nvPr/>
        </p:nvSpPr>
        <p:spPr>
          <a:xfrm>
            <a:off x="7287268" y="6609410"/>
            <a:ext cx="8404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Sparkling</a:t>
            </a:r>
            <a:endParaRPr lang="en-US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53C7A8-D405-9D63-7136-8FF702D3FEE7}"/>
              </a:ext>
            </a:extLst>
          </p:cNvPr>
          <p:cNvCxnSpPr/>
          <p:nvPr/>
        </p:nvCxnSpPr>
        <p:spPr>
          <a:xfrm flipH="1">
            <a:off x="8858751" y="5589661"/>
            <a:ext cx="505326" cy="85124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8ADF7D-A2E1-54B4-BE36-E10A6C73E100}"/>
              </a:ext>
            </a:extLst>
          </p:cNvPr>
          <p:cNvCxnSpPr>
            <a:cxnSpLocks/>
          </p:cNvCxnSpPr>
          <p:nvPr/>
        </p:nvCxnSpPr>
        <p:spPr>
          <a:xfrm>
            <a:off x="9765129" y="5589661"/>
            <a:ext cx="529390" cy="85124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0C7468-032A-9C9E-BFAB-DC9F092D5F4A}"/>
              </a:ext>
            </a:extLst>
          </p:cNvPr>
          <p:cNvSpPr txBox="1"/>
          <p:nvPr/>
        </p:nvSpPr>
        <p:spPr>
          <a:xfrm>
            <a:off x="8670398" y="6609410"/>
            <a:ext cx="9007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Vegetable</a:t>
            </a:r>
            <a:endParaRPr lang="en-US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EFE73-7F48-AED7-97D7-E167411741FE}"/>
              </a:ext>
            </a:extLst>
          </p:cNvPr>
          <p:cNvSpPr txBox="1"/>
          <p:nvPr/>
        </p:nvSpPr>
        <p:spPr>
          <a:xfrm>
            <a:off x="10113801" y="6609410"/>
            <a:ext cx="4071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Fruit</a:t>
            </a:r>
            <a:endParaRPr lang="en-US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D09424-BFEF-8FD8-EF5B-25EE568B5461}"/>
              </a:ext>
            </a:extLst>
          </p:cNvPr>
          <p:cNvCxnSpPr>
            <a:cxnSpLocks/>
          </p:cNvCxnSpPr>
          <p:nvPr/>
        </p:nvCxnSpPr>
        <p:spPr>
          <a:xfrm flipH="1">
            <a:off x="3116560" y="5618950"/>
            <a:ext cx="505326" cy="85124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AC9610-51BC-2A64-74F0-A3E8DEDC007C}"/>
              </a:ext>
            </a:extLst>
          </p:cNvPr>
          <p:cNvCxnSpPr>
            <a:cxnSpLocks/>
          </p:cNvCxnSpPr>
          <p:nvPr/>
        </p:nvCxnSpPr>
        <p:spPr>
          <a:xfrm>
            <a:off x="4127333" y="5649168"/>
            <a:ext cx="529390" cy="85124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CCE53AA-3491-7027-1EA3-810D7A3F0E28}"/>
              </a:ext>
            </a:extLst>
          </p:cNvPr>
          <p:cNvSpPr txBox="1"/>
          <p:nvPr/>
        </p:nvSpPr>
        <p:spPr>
          <a:xfrm>
            <a:off x="2928207" y="6638699"/>
            <a:ext cx="505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Raw</a:t>
            </a:r>
            <a:endParaRPr lang="en-US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EECAED-D489-CF4C-52D0-F99D985297E8}"/>
              </a:ext>
            </a:extLst>
          </p:cNvPr>
          <p:cNvSpPr txBox="1"/>
          <p:nvPr/>
        </p:nvSpPr>
        <p:spPr>
          <a:xfrm>
            <a:off x="4303702" y="6638699"/>
            <a:ext cx="9007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</a:t>
            </a:r>
            <a:endParaRPr lang="en-US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EF9644-6C1D-FEEA-E115-80F4D789FA2E}"/>
              </a:ext>
            </a:extLst>
          </p:cNvPr>
          <p:cNvCxnSpPr>
            <a:cxnSpLocks/>
            <a:endCxn id="1050" idx="2"/>
          </p:cNvCxnSpPr>
          <p:nvPr/>
        </p:nvCxnSpPr>
        <p:spPr>
          <a:xfrm flipH="1" flipV="1">
            <a:off x="1850577" y="3132911"/>
            <a:ext cx="1582956" cy="128948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B8D709-4ED9-AF48-D8C0-9060154D2AC9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9765129" y="3765416"/>
            <a:ext cx="1849441" cy="68104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Honey Labeling | National Honey Board">
            <a:extLst>
              <a:ext uri="{FF2B5EF4-FFF2-40B4-BE49-F238E27FC236}">
                <a16:creationId xmlns:a16="http://schemas.microsoft.com/office/drawing/2014/main" id="{3EE226D0-F608-EC09-F8D1-E349BA05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7" y="1007340"/>
            <a:ext cx="3542619" cy="212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4" descr="Glossy Laminated Multicolor Fruit Juice Labels, For Bottle, Size: 155x55 mm">
            <a:extLst>
              <a:ext uri="{FF2B5EF4-FFF2-40B4-BE49-F238E27FC236}">
                <a16:creationId xmlns:a16="http://schemas.microsoft.com/office/drawing/2014/main" id="{FA8B8480-CE62-C61A-9D8F-F461B36A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50132">
            <a:off x="10519581" y="2324382"/>
            <a:ext cx="3717098" cy="18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B382ECCA-B1DE-F0C5-B181-D9C272A7B932}"/>
              </a:ext>
            </a:extLst>
          </p:cNvPr>
          <p:cNvCxnSpPr>
            <a:endCxn id="1044" idx="0"/>
          </p:cNvCxnSpPr>
          <p:nvPr/>
        </p:nvCxnSpPr>
        <p:spPr>
          <a:xfrm rot="10800000" flipV="1">
            <a:off x="4009181" y="1331088"/>
            <a:ext cx="2162729" cy="1007047"/>
          </a:xfrm>
          <a:prstGeom prst="curvedConnector2">
            <a:avLst/>
          </a:prstGeom>
          <a:ln w="38100">
            <a:solidFill>
              <a:srgbClr val="9566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12CD5D9-FD6B-044F-2C8A-CE8D4BE19E7F}"/>
              </a:ext>
            </a:extLst>
          </p:cNvPr>
          <p:cNvCxnSpPr>
            <a:cxnSpLocks/>
            <a:endCxn id="15" idx="0"/>
          </p:cNvCxnSpPr>
          <p:nvPr/>
        </p:nvCxnSpPr>
        <p:spPr>
          <a:xfrm rot="5400000">
            <a:off x="6322799" y="1910811"/>
            <a:ext cx="85464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64C9DA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F02D7A89-2B44-D425-82ED-65AF5BFBD92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202905" y="1331087"/>
            <a:ext cx="2288163" cy="1048869"/>
          </a:xfrm>
          <a:prstGeom prst="curvedConnector2">
            <a:avLst/>
          </a:prstGeom>
          <a:ln w="38100">
            <a:solidFill>
              <a:srgbClr val="C9604F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EA400C9-4D0F-0218-B59F-5A75C269C2FD}"/>
              </a:ext>
            </a:extLst>
          </p:cNvPr>
          <p:cNvSpPr txBox="1"/>
          <p:nvPr/>
        </p:nvSpPr>
        <p:spPr>
          <a:xfrm>
            <a:off x="6218456" y="1078684"/>
            <a:ext cx="17652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Master Data</a:t>
            </a:r>
            <a:endParaRPr lang="en-US" sz="24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FFFF00"/>
              </a:highlight>
            </a:endParaRPr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8C87DBAB-E05D-76FE-265F-B0330CDA4670}"/>
              </a:ext>
            </a:extLst>
          </p:cNvPr>
          <p:cNvCxnSpPr>
            <a:cxnSpLocks/>
            <a:stCxn id="1041" idx="1"/>
          </p:cNvCxnSpPr>
          <p:nvPr/>
        </p:nvCxnSpPr>
        <p:spPr>
          <a:xfrm flipH="1">
            <a:off x="3769895" y="347269"/>
            <a:ext cx="3021476" cy="10466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3404F59E-C042-13CB-9D55-11CA750A76FE}"/>
              </a:ext>
            </a:extLst>
          </p:cNvPr>
          <p:cNvCxnSpPr>
            <a:cxnSpLocks/>
            <a:stCxn id="1041" idx="3"/>
          </p:cNvCxnSpPr>
          <p:nvPr/>
        </p:nvCxnSpPr>
        <p:spPr>
          <a:xfrm>
            <a:off x="8179572" y="347269"/>
            <a:ext cx="2854188" cy="1323825"/>
          </a:xfrm>
          <a:prstGeom prst="straightConnector1">
            <a:avLst/>
          </a:prstGeom>
          <a:ln w="38100">
            <a:solidFill>
              <a:srgbClr val="F8B13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17D5747-A091-E1FC-F7B1-E9C14797E01F}"/>
              </a:ext>
            </a:extLst>
          </p:cNvPr>
          <p:cNvSpPr txBox="1"/>
          <p:nvPr/>
        </p:nvSpPr>
        <p:spPr>
          <a:xfrm>
            <a:off x="6791371" y="162603"/>
            <a:ext cx="138820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Metadata</a:t>
            </a:r>
            <a:endParaRPr lang="en-US" sz="24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FFFF00"/>
              </a:highlight>
            </a:endParaRPr>
          </a:p>
        </p:txBody>
      </p:sp>
      <p:sp>
        <p:nvSpPr>
          <p:cNvPr id="1049" name="Left Brace 1048">
            <a:extLst>
              <a:ext uri="{FF2B5EF4-FFF2-40B4-BE49-F238E27FC236}">
                <a16:creationId xmlns:a16="http://schemas.microsoft.com/office/drawing/2014/main" id="{4BA7EB1A-71A5-4771-13F5-F1B493FA8DC6}"/>
              </a:ext>
            </a:extLst>
          </p:cNvPr>
          <p:cNvSpPr/>
          <p:nvPr/>
        </p:nvSpPr>
        <p:spPr>
          <a:xfrm rot="16200000">
            <a:off x="6225086" y="2874200"/>
            <a:ext cx="652913" cy="8542041"/>
          </a:xfrm>
          <a:prstGeom prst="leftBrace">
            <a:avLst>
              <a:gd name="adj1" fmla="val 8333"/>
              <a:gd name="adj2" fmla="val 50535"/>
            </a:avLst>
          </a:prstGeom>
          <a:ln w="38100">
            <a:solidFill>
              <a:schemeClr val="accent2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7231D1F4-FE5F-BA72-3CAA-A87968382E20}"/>
              </a:ext>
            </a:extLst>
          </p:cNvPr>
          <p:cNvSpPr txBox="1"/>
          <p:nvPr/>
        </p:nvSpPr>
        <p:spPr>
          <a:xfrm>
            <a:off x="5581276" y="7597438"/>
            <a:ext cx="21952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Reference Data</a:t>
            </a:r>
            <a:endParaRPr lang="en-US" sz="24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FFFF00"/>
              </a:highlight>
            </a:endParaRPr>
          </a:p>
        </p:txBody>
      </p:sp>
      <p:pic>
        <p:nvPicPr>
          <p:cNvPr id="1052" name="Picture 28" descr="Receipt - Free business icons">
            <a:extLst>
              <a:ext uri="{FF2B5EF4-FFF2-40B4-BE49-F238E27FC236}">
                <a16:creationId xmlns:a16="http://schemas.microsoft.com/office/drawing/2014/main" id="{F1D50CF6-629C-BBA8-4A36-29594143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050" y="5459783"/>
            <a:ext cx="2011894" cy="201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TextBox 1052">
            <a:extLst>
              <a:ext uri="{FF2B5EF4-FFF2-40B4-BE49-F238E27FC236}">
                <a16:creationId xmlns:a16="http://schemas.microsoft.com/office/drawing/2014/main" id="{B600A71D-58F0-9AF8-CBD8-DFE33651D2AA}"/>
              </a:ext>
            </a:extLst>
          </p:cNvPr>
          <p:cNvSpPr txBox="1"/>
          <p:nvPr/>
        </p:nvSpPr>
        <p:spPr>
          <a:xfrm>
            <a:off x="11377700" y="7597438"/>
            <a:ext cx="26763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Transactional Data</a:t>
            </a:r>
            <a:endParaRPr lang="en-US" sz="24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FFFF00"/>
              </a:highlight>
            </a:endParaRPr>
          </a:p>
        </p:txBody>
      </p:sp>
      <p:pic>
        <p:nvPicPr>
          <p:cNvPr id="1030" name="Picture 6" descr="Chips de papas, Codigo barras, Codigo de barras">
            <a:extLst>
              <a:ext uri="{FF2B5EF4-FFF2-40B4-BE49-F238E27FC236}">
                <a16:creationId xmlns:a16="http://schemas.microsoft.com/office/drawing/2014/main" id="{CE583A87-2088-B645-E6C9-4238D6ED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85" y="4268635"/>
            <a:ext cx="2047773" cy="131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084B4D-50DD-C4A8-BA71-3968E76F1CF4}"/>
              </a:ext>
            </a:extLst>
          </p:cNvPr>
          <p:cNvCxnSpPr>
            <a:cxnSpLocks/>
            <a:endCxn id="1030" idx="3"/>
          </p:cNvCxnSpPr>
          <p:nvPr/>
        </p:nvCxnSpPr>
        <p:spPr>
          <a:xfrm flipH="1">
            <a:off x="2515358" y="4668614"/>
            <a:ext cx="874161" cy="2576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99227F-46C6-1A5F-88ED-5B23FB95CD4F}"/>
              </a:ext>
            </a:extLst>
          </p:cNvPr>
          <p:cNvSpPr txBox="1"/>
          <p:nvPr/>
        </p:nvSpPr>
        <p:spPr>
          <a:xfrm>
            <a:off x="393609" y="5670275"/>
            <a:ext cx="2470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Unique Identifier</a:t>
            </a:r>
            <a:endParaRPr lang="en-US" sz="24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764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5" grpId="0"/>
      <p:bldP spid="26" grpId="0"/>
      <p:bldP spid="29" grpId="0"/>
      <p:bldP spid="31" grpId="0"/>
      <p:bldP spid="34" grpId="0"/>
      <p:bldP spid="35" grpId="0"/>
      <p:bldP spid="61" grpId="0"/>
      <p:bldP spid="1041" grpId="0"/>
      <p:bldP spid="1049" grpId="0" animBg="1"/>
      <p:bldP spid="1051" grpId="0"/>
      <p:bldP spid="105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320476-641B-EE1C-7B76-A963996B2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" y="101733"/>
            <a:ext cx="2143125" cy="214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21B67-AE50-4532-F102-210E45FB187B}"/>
              </a:ext>
            </a:extLst>
          </p:cNvPr>
          <p:cNvSpPr txBox="1"/>
          <p:nvPr/>
        </p:nvSpPr>
        <p:spPr>
          <a:xfrm>
            <a:off x="2239349" y="374527"/>
            <a:ext cx="568638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/>
              <a:t>FAIR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5BD27-6EC1-7D09-04CB-A723DDA748D0}"/>
              </a:ext>
            </a:extLst>
          </p:cNvPr>
          <p:cNvSpPr txBox="1"/>
          <p:nvPr/>
        </p:nvSpPr>
        <p:spPr>
          <a:xfrm>
            <a:off x="271055" y="2431978"/>
            <a:ext cx="9284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F1. (Meta)data are assigned a globally unique and persistent identifier</a:t>
            </a:r>
          </a:p>
          <a:p>
            <a:r>
              <a:rPr lang="en-IN" sz="2000" dirty="0"/>
              <a:t>F2. Data are described with rich metadata</a:t>
            </a:r>
          </a:p>
          <a:p>
            <a:r>
              <a:rPr lang="en-IN" sz="2000" dirty="0"/>
              <a:t>F3. Metadata clearly and explicitly include the identifier of the data they describe</a:t>
            </a:r>
          </a:p>
          <a:p>
            <a:r>
              <a:rPr lang="en-IN" sz="2000" dirty="0"/>
              <a:t>F4. (Meta)data are registered or indexed in a searchable resource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649FE-14AB-0CA2-9ACE-141D12EB29F4}"/>
              </a:ext>
            </a:extLst>
          </p:cNvPr>
          <p:cNvSpPr txBox="1"/>
          <p:nvPr/>
        </p:nvSpPr>
        <p:spPr>
          <a:xfrm>
            <a:off x="271055" y="4072251"/>
            <a:ext cx="9284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800"/>
            </a:lvl1pPr>
          </a:lstStyle>
          <a:p>
            <a:r>
              <a:rPr lang="en-IN" sz="2000" dirty="0"/>
              <a:t>A1. (Meta)data are retrievable by their identifier using a standardised communications protocol</a:t>
            </a:r>
          </a:p>
          <a:p>
            <a:r>
              <a:rPr lang="en-IN" sz="2000" dirty="0"/>
              <a:t>A2. Metadata are accessible, even when the data are no longer available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AB343-52AD-32F4-991E-A7F0F640CC11}"/>
              </a:ext>
            </a:extLst>
          </p:cNvPr>
          <p:cNvSpPr txBox="1"/>
          <p:nvPr/>
        </p:nvSpPr>
        <p:spPr>
          <a:xfrm>
            <a:off x="271055" y="5319033"/>
            <a:ext cx="9284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800"/>
            </a:lvl1pPr>
          </a:lstStyle>
          <a:p>
            <a:r>
              <a:rPr lang="en-IN" sz="2000" dirty="0"/>
              <a:t>I1. (Meta)data use a formal, accessible, shared, and broadly applicable language for knowledge representation.</a:t>
            </a:r>
          </a:p>
          <a:p>
            <a:r>
              <a:rPr lang="en-IN" sz="2000" dirty="0"/>
              <a:t>I2. (Meta)data use vocabularies that follow FAIR principles</a:t>
            </a:r>
          </a:p>
          <a:p>
            <a:r>
              <a:rPr lang="en-IN" sz="2000" dirty="0"/>
              <a:t>I3. (Meta)data include qualified references to other (meta)data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C31933-98FE-3EF6-1D82-5A369C433BD4}"/>
              </a:ext>
            </a:extLst>
          </p:cNvPr>
          <p:cNvSpPr txBox="1"/>
          <p:nvPr/>
        </p:nvSpPr>
        <p:spPr>
          <a:xfrm>
            <a:off x="271055" y="6971335"/>
            <a:ext cx="9253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R1. (Meta)data are richly described with a plurality of accurate and relevant attributes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4F4AA4-DE11-ED10-8C3F-AC602D72C2DE}"/>
              </a:ext>
            </a:extLst>
          </p:cNvPr>
          <p:cNvSpPr txBox="1"/>
          <p:nvPr/>
        </p:nvSpPr>
        <p:spPr>
          <a:xfrm>
            <a:off x="10405472" y="1762227"/>
            <a:ext cx="32756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000" b="1" dirty="0">
                <a:solidFill>
                  <a:schemeClr val="tx2">
                    <a:lumMod val="75000"/>
                  </a:schemeClr>
                </a:solidFill>
              </a:rPr>
              <a:t>Meta(data) should have/be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1920B3C-2FD3-8BBC-B1BB-C7E476F3C36D}"/>
              </a:ext>
            </a:extLst>
          </p:cNvPr>
          <p:cNvSpPr/>
          <p:nvPr/>
        </p:nvSpPr>
        <p:spPr bwMode="auto">
          <a:xfrm>
            <a:off x="9951461" y="2418080"/>
            <a:ext cx="2281179" cy="1402080"/>
          </a:xfrm>
          <a:custGeom>
            <a:avLst/>
            <a:gdLst>
              <a:gd name="connsiteX0" fmla="*/ 56139 w 2281179"/>
              <a:gd name="connsiteY0" fmla="*/ 1259840 h 1402080"/>
              <a:gd name="connsiteX1" fmla="*/ 56139 w 2281179"/>
              <a:gd name="connsiteY1" fmla="*/ 1259840 h 1402080"/>
              <a:gd name="connsiteX2" fmla="*/ 5339 w 2281179"/>
              <a:gd name="connsiteY2" fmla="*/ 619760 h 1402080"/>
              <a:gd name="connsiteX3" fmla="*/ 66299 w 2281179"/>
              <a:gd name="connsiteY3" fmla="*/ 132080 h 1402080"/>
              <a:gd name="connsiteX4" fmla="*/ 106939 w 2281179"/>
              <a:gd name="connsiteY4" fmla="*/ 81280 h 1402080"/>
              <a:gd name="connsiteX5" fmla="*/ 178059 w 2281179"/>
              <a:gd name="connsiteY5" fmla="*/ 50800 h 1402080"/>
              <a:gd name="connsiteX6" fmla="*/ 482859 w 2281179"/>
              <a:gd name="connsiteY6" fmla="*/ 0 h 1402080"/>
              <a:gd name="connsiteX7" fmla="*/ 1122939 w 2281179"/>
              <a:gd name="connsiteY7" fmla="*/ 30480 h 1402080"/>
              <a:gd name="connsiteX8" fmla="*/ 1265179 w 2281179"/>
              <a:gd name="connsiteY8" fmla="*/ 40640 h 1402080"/>
              <a:gd name="connsiteX9" fmla="*/ 1539499 w 2281179"/>
              <a:gd name="connsiteY9" fmla="*/ 50800 h 1402080"/>
              <a:gd name="connsiteX10" fmla="*/ 1823979 w 2281179"/>
              <a:gd name="connsiteY10" fmla="*/ 71120 h 1402080"/>
              <a:gd name="connsiteX11" fmla="*/ 1874779 w 2281179"/>
              <a:gd name="connsiteY11" fmla="*/ 81280 h 1402080"/>
              <a:gd name="connsiteX12" fmla="*/ 1956059 w 2281179"/>
              <a:gd name="connsiteY12" fmla="*/ 101600 h 1402080"/>
              <a:gd name="connsiteX13" fmla="*/ 2118619 w 2281179"/>
              <a:gd name="connsiteY13" fmla="*/ 132080 h 1402080"/>
              <a:gd name="connsiteX14" fmla="*/ 2159259 w 2281179"/>
              <a:gd name="connsiteY14" fmla="*/ 152400 h 1402080"/>
              <a:gd name="connsiteX15" fmla="*/ 2199899 w 2281179"/>
              <a:gd name="connsiteY15" fmla="*/ 203200 h 1402080"/>
              <a:gd name="connsiteX16" fmla="*/ 2240539 w 2281179"/>
              <a:gd name="connsiteY16" fmla="*/ 314960 h 1402080"/>
              <a:gd name="connsiteX17" fmla="*/ 2281179 w 2281179"/>
              <a:gd name="connsiteY17" fmla="*/ 508000 h 1402080"/>
              <a:gd name="connsiteX18" fmla="*/ 2250699 w 2281179"/>
              <a:gd name="connsiteY18" fmla="*/ 680720 h 1402080"/>
              <a:gd name="connsiteX19" fmla="*/ 2189739 w 2281179"/>
              <a:gd name="connsiteY19" fmla="*/ 833120 h 1402080"/>
              <a:gd name="connsiteX20" fmla="*/ 2118619 w 2281179"/>
              <a:gd name="connsiteY20" fmla="*/ 894080 h 1402080"/>
              <a:gd name="connsiteX21" fmla="*/ 2057659 w 2281179"/>
              <a:gd name="connsiteY21" fmla="*/ 924560 h 1402080"/>
              <a:gd name="connsiteX22" fmla="*/ 1986539 w 2281179"/>
              <a:gd name="connsiteY22" fmla="*/ 975360 h 1402080"/>
              <a:gd name="connsiteX23" fmla="*/ 1681739 w 2281179"/>
              <a:gd name="connsiteY23" fmla="*/ 1097280 h 1402080"/>
              <a:gd name="connsiteX24" fmla="*/ 1397259 w 2281179"/>
              <a:gd name="connsiteY24" fmla="*/ 1219200 h 1402080"/>
              <a:gd name="connsiteX25" fmla="*/ 1295659 w 2281179"/>
              <a:gd name="connsiteY25" fmla="*/ 1270000 h 1402080"/>
              <a:gd name="connsiteX26" fmla="*/ 1234699 w 2281179"/>
              <a:gd name="connsiteY26" fmla="*/ 1320800 h 1402080"/>
              <a:gd name="connsiteX27" fmla="*/ 990859 w 2281179"/>
              <a:gd name="connsiteY27" fmla="*/ 1371600 h 1402080"/>
              <a:gd name="connsiteX28" fmla="*/ 818139 w 2281179"/>
              <a:gd name="connsiteY28" fmla="*/ 1402080 h 1402080"/>
              <a:gd name="connsiteX29" fmla="*/ 493019 w 2281179"/>
              <a:gd name="connsiteY29" fmla="*/ 1361440 h 1402080"/>
              <a:gd name="connsiteX30" fmla="*/ 432059 w 2281179"/>
              <a:gd name="connsiteY30" fmla="*/ 1341120 h 1402080"/>
              <a:gd name="connsiteX31" fmla="*/ 330459 w 2281179"/>
              <a:gd name="connsiteY31" fmla="*/ 1280160 h 1402080"/>
              <a:gd name="connsiteX32" fmla="*/ 106939 w 2281179"/>
              <a:gd name="connsiteY32" fmla="*/ 1270000 h 1402080"/>
              <a:gd name="connsiteX33" fmla="*/ 56139 w 2281179"/>
              <a:gd name="connsiteY33" fmla="*/ 125984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1179" h="1402080">
                <a:moveTo>
                  <a:pt x="56139" y="1259840"/>
                </a:moveTo>
                <a:lnTo>
                  <a:pt x="56139" y="1259840"/>
                </a:lnTo>
                <a:cubicBezTo>
                  <a:pt x="2190" y="949631"/>
                  <a:pt x="492" y="1007544"/>
                  <a:pt x="5339" y="619760"/>
                </a:cubicBezTo>
                <a:cubicBezTo>
                  <a:pt x="8287" y="383888"/>
                  <a:pt x="-30782" y="289836"/>
                  <a:pt x="66299" y="132080"/>
                </a:cubicBezTo>
                <a:cubicBezTo>
                  <a:pt x="77664" y="113612"/>
                  <a:pt x="89401" y="94035"/>
                  <a:pt x="106939" y="81280"/>
                </a:cubicBezTo>
                <a:cubicBezTo>
                  <a:pt x="127798" y="66110"/>
                  <a:pt x="153481" y="58620"/>
                  <a:pt x="178059" y="50800"/>
                </a:cubicBezTo>
                <a:cubicBezTo>
                  <a:pt x="338362" y="-206"/>
                  <a:pt x="317985" y="10992"/>
                  <a:pt x="482859" y="0"/>
                </a:cubicBezTo>
                <a:cubicBezTo>
                  <a:pt x="696219" y="10160"/>
                  <a:pt x="909880" y="15262"/>
                  <a:pt x="1122939" y="30480"/>
                </a:cubicBezTo>
                <a:cubicBezTo>
                  <a:pt x="1170352" y="33867"/>
                  <a:pt x="1217701" y="38324"/>
                  <a:pt x="1265179" y="40640"/>
                </a:cubicBezTo>
                <a:cubicBezTo>
                  <a:pt x="1356573" y="45098"/>
                  <a:pt x="1448100" y="46448"/>
                  <a:pt x="1539499" y="50800"/>
                </a:cubicBezTo>
                <a:cubicBezTo>
                  <a:pt x="1608260" y="54074"/>
                  <a:pt x="1751889" y="65575"/>
                  <a:pt x="1823979" y="71120"/>
                </a:cubicBezTo>
                <a:cubicBezTo>
                  <a:pt x="1840912" y="74507"/>
                  <a:pt x="1857953" y="77397"/>
                  <a:pt x="1874779" y="81280"/>
                </a:cubicBezTo>
                <a:cubicBezTo>
                  <a:pt x="1901991" y="87560"/>
                  <a:pt x="1928347" y="98136"/>
                  <a:pt x="1956059" y="101600"/>
                </a:cubicBezTo>
                <a:cubicBezTo>
                  <a:pt x="2022905" y="109956"/>
                  <a:pt x="2053958" y="110526"/>
                  <a:pt x="2118619" y="132080"/>
                </a:cubicBezTo>
                <a:cubicBezTo>
                  <a:pt x="2132987" y="136869"/>
                  <a:pt x="2145712" y="145627"/>
                  <a:pt x="2159259" y="152400"/>
                </a:cubicBezTo>
                <a:cubicBezTo>
                  <a:pt x="2172806" y="169333"/>
                  <a:pt x="2190201" y="183804"/>
                  <a:pt x="2199899" y="203200"/>
                </a:cubicBezTo>
                <a:cubicBezTo>
                  <a:pt x="2217627" y="238655"/>
                  <a:pt x="2228997" y="277038"/>
                  <a:pt x="2240539" y="314960"/>
                </a:cubicBezTo>
                <a:cubicBezTo>
                  <a:pt x="2269849" y="411263"/>
                  <a:pt x="2269084" y="423336"/>
                  <a:pt x="2281179" y="508000"/>
                </a:cubicBezTo>
                <a:cubicBezTo>
                  <a:pt x="2271019" y="565573"/>
                  <a:pt x="2263381" y="623649"/>
                  <a:pt x="2250699" y="680720"/>
                </a:cubicBezTo>
                <a:cubicBezTo>
                  <a:pt x="2237996" y="737885"/>
                  <a:pt x="2225313" y="787382"/>
                  <a:pt x="2189739" y="833120"/>
                </a:cubicBezTo>
                <a:cubicBezTo>
                  <a:pt x="2170829" y="857433"/>
                  <a:pt x="2145686" y="879043"/>
                  <a:pt x="2118619" y="894080"/>
                </a:cubicBezTo>
                <a:cubicBezTo>
                  <a:pt x="2098760" y="905113"/>
                  <a:pt x="2077007" y="912653"/>
                  <a:pt x="2057659" y="924560"/>
                </a:cubicBezTo>
                <a:cubicBezTo>
                  <a:pt x="2032847" y="939829"/>
                  <a:pt x="2013012" y="963197"/>
                  <a:pt x="1986539" y="975360"/>
                </a:cubicBezTo>
                <a:cubicBezTo>
                  <a:pt x="1887106" y="1021046"/>
                  <a:pt x="1782590" y="1054816"/>
                  <a:pt x="1681739" y="1097280"/>
                </a:cubicBezTo>
                <a:cubicBezTo>
                  <a:pt x="1638485" y="1115492"/>
                  <a:pt x="1466255" y="1186518"/>
                  <a:pt x="1397259" y="1219200"/>
                </a:cubicBezTo>
                <a:cubicBezTo>
                  <a:pt x="1363040" y="1235409"/>
                  <a:pt x="1327768" y="1249932"/>
                  <a:pt x="1295659" y="1270000"/>
                </a:cubicBezTo>
                <a:cubicBezTo>
                  <a:pt x="1273229" y="1284019"/>
                  <a:pt x="1258357" y="1308971"/>
                  <a:pt x="1234699" y="1320800"/>
                </a:cubicBezTo>
                <a:cubicBezTo>
                  <a:pt x="1167184" y="1354558"/>
                  <a:pt x="1059791" y="1360482"/>
                  <a:pt x="990859" y="1371600"/>
                </a:cubicBezTo>
                <a:cubicBezTo>
                  <a:pt x="933142" y="1380909"/>
                  <a:pt x="818139" y="1402080"/>
                  <a:pt x="818139" y="1402080"/>
                </a:cubicBezTo>
                <a:cubicBezTo>
                  <a:pt x="610161" y="1391681"/>
                  <a:pt x="657840" y="1407224"/>
                  <a:pt x="493019" y="1361440"/>
                </a:cubicBezTo>
                <a:cubicBezTo>
                  <a:pt x="472381" y="1355707"/>
                  <a:pt x="451217" y="1350699"/>
                  <a:pt x="432059" y="1341120"/>
                </a:cubicBezTo>
                <a:cubicBezTo>
                  <a:pt x="396734" y="1323457"/>
                  <a:pt x="369913" y="1281953"/>
                  <a:pt x="330459" y="1280160"/>
                </a:cubicBezTo>
                <a:lnTo>
                  <a:pt x="106939" y="1270000"/>
                </a:lnTo>
                <a:lnTo>
                  <a:pt x="56139" y="125984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F6AD12-6508-4CCC-26F0-FE06911FB23D}"/>
              </a:ext>
            </a:extLst>
          </p:cNvPr>
          <p:cNvSpPr/>
          <p:nvPr/>
        </p:nvSpPr>
        <p:spPr bwMode="auto">
          <a:xfrm>
            <a:off x="12078166" y="3271520"/>
            <a:ext cx="2281179" cy="1402080"/>
          </a:xfrm>
          <a:custGeom>
            <a:avLst/>
            <a:gdLst>
              <a:gd name="connsiteX0" fmla="*/ 56139 w 2281179"/>
              <a:gd name="connsiteY0" fmla="*/ 1259840 h 1402080"/>
              <a:gd name="connsiteX1" fmla="*/ 56139 w 2281179"/>
              <a:gd name="connsiteY1" fmla="*/ 1259840 h 1402080"/>
              <a:gd name="connsiteX2" fmla="*/ 5339 w 2281179"/>
              <a:gd name="connsiteY2" fmla="*/ 619760 h 1402080"/>
              <a:gd name="connsiteX3" fmla="*/ 66299 w 2281179"/>
              <a:gd name="connsiteY3" fmla="*/ 132080 h 1402080"/>
              <a:gd name="connsiteX4" fmla="*/ 106939 w 2281179"/>
              <a:gd name="connsiteY4" fmla="*/ 81280 h 1402080"/>
              <a:gd name="connsiteX5" fmla="*/ 178059 w 2281179"/>
              <a:gd name="connsiteY5" fmla="*/ 50800 h 1402080"/>
              <a:gd name="connsiteX6" fmla="*/ 482859 w 2281179"/>
              <a:gd name="connsiteY6" fmla="*/ 0 h 1402080"/>
              <a:gd name="connsiteX7" fmla="*/ 1122939 w 2281179"/>
              <a:gd name="connsiteY7" fmla="*/ 30480 h 1402080"/>
              <a:gd name="connsiteX8" fmla="*/ 1265179 w 2281179"/>
              <a:gd name="connsiteY8" fmla="*/ 40640 h 1402080"/>
              <a:gd name="connsiteX9" fmla="*/ 1539499 w 2281179"/>
              <a:gd name="connsiteY9" fmla="*/ 50800 h 1402080"/>
              <a:gd name="connsiteX10" fmla="*/ 1823979 w 2281179"/>
              <a:gd name="connsiteY10" fmla="*/ 71120 h 1402080"/>
              <a:gd name="connsiteX11" fmla="*/ 1874779 w 2281179"/>
              <a:gd name="connsiteY11" fmla="*/ 81280 h 1402080"/>
              <a:gd name="connsiteX12" fmla="*/ 1956059 w 2281179"/>
              <a:gd name="connsiteY12" fmla="*/ 101600 h 1402080"/>
              <a:gd name="connsiteX13" fmla="*/ 2118619 w 2281179"/>
              <a:gd name="connsiteY13" fmla="*/ 132080 h 1402080"/>
              <a:gd name="connsiteX14" fmla="*/ 2159259 w 2281179"/>
              <a:gd name="connsiteY14" fmla="*/ 152400 h 1402080"/>
              <a:gd name="connsiteX15" fmla="*/ 2199899 w 2281179"/>
              <a:gd name="connsiteY15" fmla="*/ 203200 h 1402080"/>
              <a:gd name="connsiteX16" fmla="*/ 2240539 w 2281179"/>
              <a:gd name="connsiteY16" fmla="*/ 314960 h 1402080"/>
              <a:gd name="connsiteX17" fmla="*/ 2281179 w 2281179"/>
              <a:gd name="connsiteY17" fmla="*/ 508000 h 1402080"/>
              <a:gd name="connsiteX18" fmla="*/ 2250699 w 2281179"/>
              <a:gd name="connsiteY18" fmla="*/ 680720 h 1402080"/>
              <a:gd name="connsiteX19" fmla="*/ 2189739 w 2281179"/>
              <a:gd name="connsiteY19" fmla="*/ 833120 h 1402080"/>
              <a:gd name="connsiteX20" fmla="*/ 2118619 w 2281179"/>
              <a:gd name="connsiteY20" fmla="*/ 894080 h 1402080"/>
              <a:gd name="connsiteX21" fmla="*/ 2057659 w 2281179"/>
              <a:gd name="connsiteY21" fmla="*/ 924560 h 1402080"/>
              <a:gd name="connsiteX22" fmla="*/ 1986539 w 2281179"/>
              <a:gd name="connsiteY22" fmla="*/ 975360 h 1402080"/>
              <a:gd name="connsiteX23" fmla="*/ 1681739 w 2281179"/>
              <a:gd name="connsiteY23" fmla="*/ 1097280 h 1402080"/>
              <a:gd name="connsiteX24" fmla="*/ 1397259 w 2281179"/>
              <a:gd name="connsiteY24" fmla="*/ 1219200 h 1402080"/>
              <a:gd name="connsiteX25" fmla="*/ 1295659 w 2281179"/>
              <a:gd name="connsiteY25" fmla="*/ 1270000 h 1402080"/>
              <a:gd name="connsiteX26" fmla="*/ 1234699 w 2281179"/>
              <a:gd name="connsiteY26" fmla="*/ 1320800 h 1402080"/>
              <a:gd name="connsiteX27" fmla="*/ 990859 w 2281179"/>
              <a:gd name="connsiteY27" fmla="*/ 1371600 h 1402080"/>
              <a:gd name="connsiteX28" fmla="*/ 818139 w 2281179"/>
              <a:gd name="connsiteY28" fmla="*/ 1402080 h 1402080"/>
              <a:gd name="connsiteX29" fmla="*/ 493019 w 2281179"/>
              <a:gd name="connsiteY29" fmla="*/ 1361440 h 1402080"/>
              <a:gd name="connsiteX30" fmla="*/ 432059 w 2281179"/>
              <a:gd name="connsiteY30" fmla="*/ 1341120 h 1402080"/>
              <a:gd name="connsiteX31" fmla="*/ 330459 w 2281179"/>
              <a:gd name="connsiteY31" fmla="*/ 1280160 h 1402080"/>
              <a:gd name="connsiteX32" fmla="*/ 106939 w 2281179"/>
              <a:gd name="connsiteY32" fmla="*/ 1270000 h 1402080"/>
              <a:gd name="connsiteX33" fmla="*/ 56139 w 2281179"/>
              <a:gd name="connsiteY33" fmla="*/ 125984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1179" h="1402080">
                <a:moveTo>
                  <a:pt x="56139" y="1259840"/>
                </a:moveTo>
                <a:lnTo>
                  <a:pt x="56139" y="1259840"/>
                </a:lnTo>
                <a:cubicBezTo>
                  <a:pt x="2190" y="949631"/>
                  <a:pt x="492" y="1007544"/>
                  <a:pt x="5339" y="619760"/>
                </a:cubicBezTo>
                <a:cubicBezTo>
                  <a:pt x="8287" y="383888"/>
                  <a:pt x="-30782" y="289836"/>
                  <a:pt x="66299" y="132080"/>
                </a:cubicBezTo>
                <a:cubicBezTo>
                  <a:pt x="77664" y="113612"/>
                  <a:pt x="89401" y="94035"/>
                  <a:pt x="106939" y="81280"/>
                </a:cubicBezTo>
                <a:cubicBezTo>
                  <a:pt x="127798" y="66110"/>
                  <a:pt x="153481" y="58620"/>
                  <a:pt x="178059" y="50800"/>
                </a:cubicBezTo>
                <a:cubicBezTo>
                  <a:pt x="338362" y="-206"/>
                  <a:pt x="317985" y="10992"/>
                  <a:pt x="482859" y="0"/>
                </a:cubicBezTo>
                <a:cubicBezTo>
                  <a:pt x="696219" y="10160"/>
                  <a:pt x="909880" y="15262"/>
                  <a:pt x="1122939" y="30480"/>
                </a:cubicBezTo>
                <a:cubicBezTo>
                  <a:pt x="1170352" y="33867"/>
                  <a:pt x="1217701" y="38324"/>
                  <a:pt x="1265179" y="40640"/>
                </a:cubicBezTo>
                <a:cubicBezTo>
                  <a:pt x="1356573" y="45098"/>
                  <a:pt x="1448100" y="46448"/>
                  <a:pt x="1539499" y="50800"/>
                </a:cubicBezTo>
                <a:cubicBezTo>
                  <a:pt x="1608260" y="54074"/>
                  <a:pt x="1751889" y="65575"/>
                  <a:pt x="1823979" y="71120"/>
                </a:cubicBezTo>
                <a:cubicBezTo>
                  <a:pt x="1840912" y="74507"/>
                  <a:pt x="1857953" y="77397"/>
                  <a:pt x="1874779" y="81280"/>
                </a:cubicBezTo>
                <a:cubicBezTo>
                  <a:pt x="1901991" y="87560"/>
                  <a:pt x="1928347" y="98136"/>
                  <a:pt x="1956059" y="101600"/>
                </a:cubicBezTo>
                <a:cubicBezTo>
                  <a:pt x="2022905" y="109956"/>
                  <a:pt x="2053958" y="110526"/>
                  <a:pt x="2118619" y="132080"/>
                </a:cubicBezTo>
                <a:cubicBezTo>
                  <a:pt x="2132987" y="136869"/>
                  <a:pt x="2145712" y="145627"/>
                  <a:pt x="2159259" y="152400"/>
                </a:cubicBezTo>
                <a:cubicBezTo>
                  <a:pt x="2172806" y="169333"/>
                  <a:pt x="2190201" y="183804"/>
                  <a:pt x="2199899" y="203200"/>
                </a:cubicBezTo>
                <a:cubicBezTo>
                  <a:pt x="2217627" y="238655"/>
                  <a:pt x="2228997" y="277038"/>
                  <a:pt x="2240539" y="314960"/>
                </a:cubicBezTo>
                <a:cubicBezTo>
                  <a:pt x="2269849" y="411263"/>
                  <a:pt x="2269084" y="423336"/>
                  <a:pt x="2281179" y="508000"/>
                </a:cubicBezTo>
                <a:cubicBezTo>
                  <a:pt x="2271019" y="565573"/>
                  <a:pt x="2263381" y="623649"/>
                  <a:pt x="2250699" y="680720"/>
                </a:cubicBezTo>
                <a:cubicBezTo>
                  <a:pt x="2237996" y="737885"/>
                  <a:pt x="2225313" y="787382"/>
                  <a:pt x="2189739" y="833120"/>
                </a:cubicBezTo>
                <a:cubicBezTo>
                  <a:pt x="2170829" y="857433"/>
                  <a:pt x="2145686" y="879043"/>
                  <a:pt x="2118619" y="894080"/>
                </a:cubicBezTo>
                <a:cubicBezTo>
                  <a:pt x="2098760" y="905113"/>
                  <a:pt x="2077007" y="912653"/>
                  <a:pt x="2057659" y="924560"/>
                </a:cubicBezTo>
                <a:cubicBezTo>
                  <a:pt x="2032847" y="939829"/>
                  <a:pt x="2013012" y="963197"/>
                  <a:pt x="1986539" y="975360"/>
                </a:cubicBezTo>
                <a:cubicBezTo>
                  <a:pt x="1887106" y="1021046"/>
                  <a:pt x="1782590" y="1054816"/>
                  <a:pt x="1681739" y="1097280"/>
                </a:cubicBezTo>
                <a:cubicBezTo>
                  <a:pt x="1638485" y="1115492"/>
                  <a:pt x="1466255" y="1186518"/>
                  <a:pt x="1397259" y="1219200"/>
                </a:cubicBezTo>
                <a:cubicBezTo>
                  <a:pt x="1363040" y="1235409"/>
                  <a:pt x="1327768" y="1249932"/>
                  <a:pt x="1295659" y="1270000"/>
                </a:cubicBezTo>
                <a:cubicBezTo>
                  <a:pt x="1273229" y="1284019"/>
                  <a:pt x="1258357" y="1308971"/>
                  <a:pt x="1234699" y="1320800"/>
                </a:cubicBezTo>
                <a:cubicBezTo>
                  <a:pt x="1167184" y="1354558"/>
                  <a:pt x="1059791" y="1360482"/>
                  <a:pt x="990859" y="1371600"/>
                </a:cubicBezTo>
                <a:cubicBezTo>
                  <a:pt x="933142" y="1380909"/>
                  <a:pt x="818139" y="1402080"/>
                  <a:pt x="818139" y="1402080"/>
                </a:cubicBezTo>
                <a:cubicBezTo>
                  <a:pt x="610161" y="1391681"/>
                  <a:pt x="657840" y="1407224"/>
                  <a:pt x="493019" y="1361440"/>
                </a:cubicBezTo>
                <a:cubicBezTo>
                  <a:pt x="472381" y="1355707"/>
                  <a:pt x="451217" y="1350699"/>
                  <a:pt x="432059" y="1341120"/>
                </a:cubicBezTo>
                <a:cubicBezTo>
                  <a:pt x="396734" y="1323457"/>
                  <a:pt x="369913" y="1281953"/>
                  <a:pt x="330459" y="1280160"/>
                </a:cubicBezTo>
                <a:lnTo>
                  <a:pt x="106939" y="1270000"/>
                </a:lnTo>
                <a:lnTo>
                  <a:pt x="56139" y="1259840"/>
                </a:lnTo>
                <a:close/>
              </a:path>
            </a:pathLst>
          </a:custGeom>
          <a:solidFill>
            <a:schemeClr val="accent4">
              <a:lumMod val="75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20B0596-A707-EC14-4E63-647BFBD454F4}"/>
              </a:ext>
            </a:extLst>
          </p:cNvPr>
          <p:cNvSpPr/>
          <p:nvPr/>
        </p:nvSpPr>
        <p:spPr bwMode="auto">
          <a:xfrm>
            <a:off x="9401006" y="4182612"/>
            <a:ext cx="2281179" cy="1402080"/>
          </a:xfrm>
          <a:custGeom>
            <a:avLst/>
            <a:gdLst>
              <a:gd name="connsiteX0" fmla="*/ 56139 w 2281179"/>
              <a:gd name="connsiteY0" fmla="*/ 1259840 h 1402080"/>
              <a:gd name="connsiteX1" fmla="*/ 56139 w 2281179"/>
              <a:gd name="connsiteY1" fmla="*/ 1259840 h 1402080"/>
              <a:gd name="connsiteX2" fmla="*/ 5339 w 2281179"/>
              <a:gd name="connsiteY2" fmla="*/ 619760 h 1402080"/>
              <a:gd name="connsiteX3" fmla="*/ 66299 w 2281179"/>
              <a:gd name="connsiteY3" fmla="*/ 132080 h 1402080"/>
              <a:gd name="connsiteX4" fmla="*/ 106939 w 2281179"/>
              <a:gd name="connsiteY4" fmla="*/ 81280 h 1402080"/>
              <a:gd name="connsiteX5" fmla="*/ 178059 w 2281179"/>
              <a:gd name="connsiteY5" fmla="*/ 50800 h 1402080"/>
              <a:gd name="connsiteX6" fmla="*/ 482859 w 2281179"/>
              <a:gd name="connsiteY6" fmla="*/ 0 h 1402080"/>
              <a:gd name="connsiteX7" fmla="*/ 1122939 w 2281179"/>
              <a:gd name="connsiteY7" fmla="*/ 30480 h 1402080"/>
              <a:gd name="connsiteX8" fmla="*/ 1265179 w 2281179"/>
              <a:gd name="connsiteY8" fmla="*/ 40640 h 1402080"/>
              <a:gd name="connsiteX9" fmla="*/ 1539499 w 2281179"/>
              <a:gd name="connsiteY9" fmla="*/ 50800 h 1402080"/>
              <a:gd name="connsiteX10" fmla="*/ 1823979 w 2281179"/>
              <a:gd name="connsiteY10" fmla="*/ 71120 h 1402080"/>
              <a:gd name="connsiteX11" fmla="*/ 1874779 w 2281179"/>
              <a:gd name="connsiteY11" fmla="*/ 81280 h 1402080"/>
              <a:gd name="connsiteX12" fmla="*/ 1956059 w 2281179"/>
              <a:gd name="connsiteY12" fmla="*/ 101600 h 1402080"/>
              <a:gd name="connsiteX13" fmla="*/ 2118619 w 2281179"/>
              <a:gd name="connsiteY13" fmla="*/ 132080 h 1402080"/>
              <a:gd name="connsiteX14" fmla="*/ 2159259 w 2281179"/>
              <a:gd name="connsiteY14" fmla="*/ 152400 h 1402080"/>
              <a:gd name="connsiteX15" fmla="*/ 2199899 w 2281179"/>
              <a:gd name="connsiteY15" fmla="*/ 203200 h 1402080"/>
              <a:gd name="connsiteX16" fmla="*/ 2240539 w 2281179"/>
              <a:gd name="connsiteY16" fmla="*/ 314960 h 1402080"/>
              <a:gd name="connsiteX17" fmla="*/ 2281179 w 2281179"/>
              <a:gd name="connsiteY17" fmla="*/ 508000 h 1402080"/>
              <a:gd name="connsiteX18" fmla="*/ 2250699 w 2281179"/>
              <a:gd name="connsiteY18" fmla="*/ 680720 h 1402080"/>
              <a:gd name="connsiteX19" fmla="*/ 2189739 w 2281179"/>
              <a:gd name="connsiteY19" fmla="*/ 833120 h 1402080"/>
              <a:gd name="connsiteX20" fmla="*/ 2118619 w 2281179"/>
              <a:gd name="connsiteY20" fmla="*/ 894080 h 1402080"/>
              <a:gd name="connsiteX21" fmla="*/ 2057659 w 2281179"/>
              <a:gd name="connsiteY21" fmla="*/ 924560 h 1402080"/>
              <a:gd name="connsiteX22" fmla="*/ 1986539 w 2281179"/>
              <a:gd name="connsiteY22" fmla="*/ 975360 h 1402080"/>
              <a:gd name="connsiteX23" fmla="*/ 1681739 w 2281179"/>
              <a:gd name="connsiteY23" fmla="*/ 1097280 h 1402080"/>
              <a:gd name="connsiteX24" fmla="*/ 1397259 w 2281179"/>
              <a:gd name="connsiteY24" fmla="*/ 1219200 h 1402080"/>
              <a:gd name="connsiteX25" fmla="*/ 1295659 w 2281179"/>
              <a:gd name="connsiteY25" fmla="*/ 1270000 h 1402080"/>
              <a:gd name="connsiteX26" fmla="*/ 1234699 w 2281179"/>
              <a:gd name="connsiteY26" fmla="*/ 1320800 h 1402080"/>
              <a:gd name="connsiteX27" fmla="*/ 990859 w 2281179"/>
              <a:gd name="connsiteY27" fmla="*/ 1371600 h 1402080"/>
              <a:gd name="connsiteX28" fmla="*/ 818139 w 2281179"/>
              <a:gd name="connsiteY28" fmla="*/ 1402080 h 1402080"/>
              <a:gd name="connsiteX29" fmla="*/ 493019 w 2281179"/>
              <a:gd name="connsiteY29" fmla="*/ 1361440 h 1402080"/>
              <a:gd name="connsiteX30" fmla="*/ 432059 w 2281179"/>
              <a:gd name="connsiteY30" fmla="*/ 1341120 h 1402080"/>
              <a:gd name="connsiteX31" fmla="*/ 330459 w 2281179"/>
              <a:gd name="connsiteY31" fmla="*/ 1280160 h 1402080"/>
              <a:gd name="connsiteX32" fmla="*/ 106939 w 2281179"/>
              <a:gd name="connsiteY32" fmla="*/ 1270000 h 1402080"/>
              <a:gd name="connsiteX33" fmla="*/ 56139 w 2281179"/>
              <a:gd name="connsiteY33" fmla="*/ 125984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1179" h="1402080">
                <a:moveTo>
                  <a:pt x="56139" y="1259840"/>
                </a:moveTo>
                <a:lnTo>
                  <a:pt x="56139" y="1259840"/>
                </a:lnTo>
                <a:cubicBezTo>
                  <a:pt x="2190" y="949631"/>
                  <a:pt x="492" y="1007544"/>
                  <a:pt x="5339" y="619760"/>
                </a:cubicBezTo>
                <a:cubicBezTo>
                  <a:pt x="8287" y="383888"/>
                  <a:pt x="-30782" y="289836"/>
                  <a:pt x="66299" y="132080"/>
                </a:cubicBezTo>
                <a:cubicBezTo>
                  <a:pt x="77664" y="113612"/>
                  <a:pt x="89401" y="94035"/>
                  <a:pt x="106939" y="81280"/>
                </a:cubicBezTo>
                <a:cubicBezTo>
                  <a:pt x="127798" y="66110"/>
                  <a:pt x="153481" y="58620"/>
                  <a:pt x="178059" y="50800"/>
                </a:cubicBezTo>
                <a:cubicBezTo>
                  <a:pt x="338362" y="-206"/>
                  <a:pt x="317985" y="10992"/>
                  <a:pt x="482859" y="0"/>
                </a:cubicBezTo>
                <a:cubicBezTo>
                  <a:pt x="696219" y="10160"/>
                  <a:pt x="909880" y="15262"/>
                  <a:pt x="1122939" y="30480"/>
                </a:cubicBezTo>
                <a:cubicBezTo>
                  <a:pt x="1170352" y="33867"/>
                  <a:pt x="1217701" y="38324"/>
                  <a:pt x="1265179" y="40640"/>
                </a:cubicBezTo>
                <a:cubicBezTo>
                  <a:pt x="1356573" y="45098"/>
                  <a:pt x="1448100" y="46448"/>
                  <a:pt x="1539499" y="50800"/>
                </a:cubicBezTo>
                <a:cubicBezTo>
                  <a:pt x="1608260" y="54074"/>
                  <a:pt x="1751889" y="65575"/>
                  <a:pt x="1823979" y="71120"/>
                </a:cubicBezTo>
                <a:cubicBezTo>
                  <a:pt x="1840912" y="74507"/>
                  <a:pt x="1857953" y="77397"/>
                  <a:pt x="1874779" y="81280"/>
                </a:cubicBezTo>
                <a:cubicBezTo>
                  <a:pt x="1901991" y="87560"/>
                  <a:pt x="1928347" y="98136"/>
                  <a:pt x="1956059" y="101600"/>
                </a:cubicBezTo>
                <a:cubicBezTo>
                  <a:pt x="2022905" y="109956"/>
                  <a:pt x="2053958" y="110526"/>
                  <a:pt x="2118619" y="132080"/>
                </a:cubicBezTo>
                <a:cubicBezTo>
                  <a:pt x="2132987" y="136869"/>
                  <a:pt x="2145712" y="145627"/>
                  <a:pt x="2159259" y="152400"/>
                </a:cubicBezTo>
                <a:cubicBezTo>
                  <a:pt x="2172806" y="169333"/>
                  <a:pt x="2190201" y="183804"/>
                  <a:pt x="2199899" y="203200"/>
                </a:cubicBezTo>
                <a:cubicBezTo>
                  <a:pt x="2217627" y="238655"/>
                  <a:pt x="2228997" y="277038"/>
                  <a:pt x="2240539" y="314960"/>
                </a:cubicBezTo>
                <a:cubicBezTo>
                  <a:pt x="2269849" y="411263"/>
                  <a:pt x="2269084" y="423336"/>
                  <a:pt x="2281179" y="508000"/>
                </a:cubicBezTo>
                <a:cubicBezTo>
                  <a:pt x="2271019" y="565573"/>
                  <a:pt x="2263381" y="623649"/>
                  <a:pt x="2250699" y="680720"/>
                </a:cubicBezTo>
                <a:cubicBezTo>
                  <a:pt x="2237996" y="737885"/>
                  <a:pt x="2225313" y="787382"/>
                  <a:pt x="2189739" y="833120"/>
                </a:cubicBezTo>
                <a:cubicBezTo>
                  <a:pt x="2170829" y="857433"/>
                  <a:pt x="2145686" y="879043"/>
                  <a:pt x="2118619" y="894080"/>
                </a:cubicBezTo>
                <a:cubicBezTo>
                  <a:pt x="2098760" y="905113"/>
                  <a:pt x="2077007" y="912653"/>
                  <a:pt x="2057659" y="924560"/>
                </a:cubicBezTo>
                <a:cubicBezTo>
                  <a:pt x="2032847" y="939829"/>
                  <a:pt x="2013012" y="963197"/>
                  <a:pt x="1986539" y="975360"/>
                </a:cubicBezTo>
                <a:cubicBezTo>
                  <a:pt x="1887106" y="1021046"/>
                  <a:pt x="1782590" y="1054816"/>
                  <a:pt x="1681739" y="1097280"/>
                </a:cubicBezTo>
                <a:cubicBezTo>
                  <a:pt x="1638485" y="1115492"/>
                  <a:pt x="1466255" y="1186518"/>
                  <a:pt x="1397259" y="1219200"/>
                </a:cubicBezTo>
                <a:cubicBezTo>
                  <a:pt x="1363040" y="1235409"/>
                  <a:pt x="1327768" y="1249932"/>
                  <a:pt x="1295659" y="1270000"/>
                </a:cubicBezTo>
                <a:cubicBezTo>
                  <a:pt x="1273229" y="1284019"/>
                  <a:pt x="1258357" y="1308971"/>
                  <a:pt x="1234699" y="1320800"/>
                </a:cubicBezTo>
                <a:cubicBezTo>
                  <a:pt x="1167184" y="1354558"/>
                  <a:pt x="1059791" y="1360482"/>
                  <a:pt x="990859" y="1371600"/>
                </a:cubicBezTo>
                <a:cubicBezTo>
                  <a:pt x="933142" y="1380909"/>
                  <a:pt x="818139" y="1402080"/>
                  <a:pt x="818139" y="1402080"/>
                </a:cubicBezTo>
                <a:cubicBezTo>
                  <a:pt x="610161" y="1391681"/>
                  <a:pt x="657840" y="1407224"/>
                  <a:pt x="493019" y="1361440"/>
                </a:cubicBezTo>
                <a:cubicBezTo>
                  <a:pt x="472381" y="1355707"/>
                  <a:pt x="451217" y="1350699"/>
                  <a:pt x="432059" y="1341120"/>
                </a:cubicBezTo>
                <a:cubicBezTo>
                  <a:pt x="396734" y="1323457"/>
                  <a:pt x="369913" y="1281953"/>
                  <a:pt x="330459" y="1280160"/>
                </a:cubicBezTo>
                <a:lnTo>
                  <a:pt x="106939" y="1270000"/>
                </a:lnTo>
                <a:lnTo>
                  <a:pt x="56139" y="1259840"/>
                </a:lnTo>
                <a:close/>
              </a:path>
            </a:pathLst>
          </a:custGeom>
          <a:solidFill>
            <a:schemeClr val="accent3">
              <a:lumMod val="75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C14811-254F-80F9-03CE-241C89BC5A89}"/>
              </a:ext>
            </a:extLst>
          </p:cNvPr>
          <p:cNvSpPr/>
          <p:nvPr/>
        </p:nvSpPr>
        <p:spPr bwMode="auto">
          <a:xfrm>
            <a:off x="11759422" y="5087913"/>
            <a:ext cx="2799858" cy="1563744"/>
          </a:xfrm>
          <a:custGeom>
            <a:avLst/>
            <a:gdLst>
              <a:gd name="connsiteX0" fmla="*/ 56139 w 2281179"/>
              <a:gd name="connsiteY0" fmla="*/ 1259840 h 1402080"/>
              <a:gd name="connsiteX1" fmla="*/ 56139 w 2281179"/>
              <a:gd name="connsiteY1" fmla="*/ 1259840 h 1402080"/>
              <a:gd name="connsiteX2" fmla="*/ 5339 w 2281179"/>
              <a:gd name="connsiteY2" fmla="*/ 619760 h 1402080"/>
              <a:gd name="connsiteX3" fmla="*/ 66299 w 2281179"/>
              <a:gd name="connsiteY3" fmla="*/ 132080 h 1402080"/>
              <a:gd name="connsiteX4" fmla="*/ 106939 w 2281179"/>
              <a:gd name="connsiteY4" fmla="*/ 81280 h 1402080"/>
              <a:gd name="connsiteX5" fmla="*/ 178059 w 2281179"/>
              <a:gd name="connsiteY5" fmla="*/ 50800 h 1402080"/>
              <a:gd name="connsiteX6" fmla="*/ 482859 w 2281179"/>
              <a:gd name="connsiteY6" fmla="*/ 0 h 1402080"/>
              <a:gd name="connsiteX7" fmla="*/ 1122939 w 2281179"/>
              <a:gd name="connsiteY7" fmla="*/ 30480 h 1402080"/>
              <a:gd name="connsiteX8" fmla="*/ 1265179 w 2281179"/>
              <a:gd name="connsiteY8" fmla="*/ 40640 h 1402080"/>
              <a:gd name="connsiteX9" fmla="*/ 1539499 w 2281179"/>
              <a:gd name="connsiteY9" fmla="*/ 50800 h 1402080"/>
              <a:gd name="connsiteX10" fmla="*/ 1823979 w 2281179"/>
              <a:gd name="connsiteY10" fmla="*/ 71120 h 1402080"/>
              <a:gd name="connsiteX11" fmla="*/ 1874779 w 2281179"/>
              <a:gd name="connsiteY11" fmla="*/ 81280 h 1402080"/>
              <a:gd name="connsiteX12" fmla="*/ 1956059 w 2281179"/>
              <a:gd name="connsiteY12" fmla="*/ 101600 h 1402080"/>
              <a:gd name="connsiteX13" fmla="*/ 2118619 w 2281179"/>
              <a:gd name="connsiteY13" fmla="*/ 132080 h 1402080"/>
              <a:gd name="connsiteX14" fmla="*/ 2159259 w 2281179"/>
              <a:gd name="connsiteY14" fmla="*/ 152400 h 1402080"/>
              <a:gd name="connsiteX15" fmla="*/ 2199899 w 2281179"/>
              <a:gd name="connsiteY15" fmla="*/ 203200 h 1402080"/>
              <a:gd name="connsiteX16" fmla="*/ 2240539 w 2281179"/>
              <a:gd name="connsiteY16" fmla="*/ 314960 h 1402080"/>
              <a:gd name="connsiteX17" fmla="*/ 2281179 w 2281179"/>
              <a:gd name="connsiteY17" fmla="*/ 508000 h 1402080"/>
              <a:gd name="connsiteX18" fmla="*/ 2250699 w 2281179"/>
              <a:gd name="connsiteY18" fmla="*/ 680720 h 1402080"/>
              <a:gd name="connsiteX19" fmla="*/ 2189739 w 2281179"/>
              <a:gd name="connsiteY19" fmla="*/ 833120 h 1402080"/>
              <a:gd name="connsiteX20" fmla="*/ 2118619 w 2281179"/>
              <a:gd name="connsiteY20" fmla="*/ 894080 h 1402080"/>
              <a:gd name="connsiteX21" fmla="*/ 2057659 w 2281179"/>
              <a:gd name="connsiteY21" fmla="*/ 924560 h 1402080"/>
              <a:gd name="connsiteX22" fmla="*/ 1986539 w 2281179"/>
              <a:gd name="connsiteY22" fmla="*/ 975360 h 1402080"/>
              <a:gd name="connsiteX23" fmla="*/ 1681739 w 2281179"/>
              <a:gd name="connsiteY23" fmla="*/ 1097280 h 1402080"/>
              <a:gd name="connsiteX24" fmla="*/ 1397259 w 2281179"/>
              <a:gd name="connsiteY24" fmla="*/ 1219200 h 1402080"/>
              <a:gd name="connsiteX25" fmla="*/ 1295659 w 2281179"/>
              <a:gd name="connsiteY25" fmla="*/ 1270000 h 1402080"/>
              <a:gd name="connsiteX26" fmla="*/ 1234699 w 2281179"/>
              <a:gd name="connsiteY26" fmla="*/ 1320800 h 1402080"/>
              <a:gd name="connsiteX27" fmla="*/ 990859 w 2281179"/>
              <a:gd name="connsiteY27" fmla="*/ 1371600 h 1402080"/>
              <a:gd name="connsiteX28" fmla="*/ 818139 w 2281179"/>
              <a:gd name="connsiteY28" fmla="*/ 1402080 h 1402080"/>
              <a:gd name="connsiteX29" fmla="*/ 493019 w 2281179"/>
              <a:gd name="connsiteY29" fmla="*/ 1361440 h 1402080"/>
              <a:gd name="connsiteX30" fmla="*/ 432059 w 2281179"/>
              <a:gd name="connsiteY30" fmla="*/ 1341120 h 1402080"/>
              <a:gd name="connsiteX31" fmla="*/ 330459 w 2281179"/>
              <a:gd name="connsiteY31" fmla="*/ 1280160 h 1402080"/>
              <a:gd name="connsiteX32" fmla="*/ 106939 w 2281179"/>
              <a:gd name="connsiteY32" fmla="*/ 1270000 h 1402080"/>
              <a:gd name="connsiteX33" fmla="*/ 56139 w 2281179"/>
              <a:gd name="connsiteY33" fmla="*/ 125984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1179" h="1402080">
                <a:moveTo>
                  <a:pt x="56139" y="1259840"/>
                </a:moveTo>
                <a:lnTo>
                  <a:pt x="56139" y="1259840"/>
                </a:lnTo>
                <a:cubicBezTo>
                  <a:pt x="2190" y="949631"/>
                  <a:pt x="492" y="1007544"/>
                  <a:pt x="5339" y="619760"/>
                </a:cubicBezTo>
                <a:cubicBezTo>
                  <a:pt x="8287" y="383888"/>
                  <a:pt x="-30782" y="289836"/>
                  <a:pt x="66299" y="132080"/>
                </a:cubicBezTo>
                <a:cubicBezTo>
                  <a:pt x="77664" y="113612"/>
                  <a:pt x="89401" y="94035"/>
                  <a:pt x="106939" y="81280"/>
                </a:cubicBezTo>
                <a:cubicBezTo>
                  <a:pt x="127798" y="66110"/>
                  <a:pt x="153481" y="58620"/>
                  <a:pt x="178059" y="50800"/>
                </a:cubicBezTo>
                <a:cubicBezTo>
                  <a:pt x="338362" y="-206"/>
                  <a:pt x="317985" y="10992"/>
                  <a:pt x="482859" y="0"/>
                </a:cubicBezTo>
                <a:cubicBezTo>
                  <a:pt x="696219" y="10160"/>
                  <a:pt x="909880" y="15262"/>
                  <a:pt x="1122939" y="30480"/>
                </a:cubicBezTo>
                <a:cubicBezTo>
                  <a:pt x="1170352" y="33867"/>
                  <a:pt x="1217701" y="38324"/>
                  <a:pt x="1265179" y="40640"/>
                </a:cubicBezTo>
                <a:cubicBezTo>
                  <a:pt x="1356573" y="45098"/>
                  <a:pt x="1448100" y="46448"/>
                  <a:pt x="1539499" y="50800"/>
                </a:cubicBezTo>
                <a:cubicBezTo>
                  <a:pt x="1608260" y="54074"/>
                  <a:pt x="1751889" y="65575"/>
                  <a:pt x="1823979" y="71120"/>
                </a:cubicBezTo>
                <a:cubicBezTo>
                  <a:pt x="1840912" y="74507"/>
                  <a:pt x="1857953" y="77397"/>
                  <a:pt x="1874779" y="81280"/>
                </a:cubicBezTo>
                <a:cubicBezTo>
                  <a:pt x="1901991" y="87560"/>
                  <a:pt x="1928347" y="98136"/>
                  <a:pt x="1956059" y="101600"/>
                </a:cubicBezTo>
                <a:cubicBezTo>
                  <a:pt x="2022905" y="109956"/>
                  <a:pt x="2053958" y="110526"/>
                  <a:pt x="2118619" y="132080"/>
                </a:cubicBezTo>
                <a:cubicBezTo>
                  <a:pt x="2132987" y="136869"/>
                  <a:pt x="2145712" y="145627"/>
                  <a:pt x="2159259" y="152400"/>
                </a:cubicBezTo>
                <a:cubicBezTo>
                  <a:pt x="2172806" y="169333"/>
                  <a:pt x="2190201" y="183804"/>
                  <a:pt x="2199899" y="203200"/>
                </a:cubicBezTo>
                <a:cubicBezTo>
                  <a:pt x="2217627" y="238655"/>
                  <a:pt x="2228997" y="277038"/>
                  <a:pt x="2240539" y="314960"/>
                </a:cubicBezTo>
                <a:cubicBezTo>
                  <a:pt x="2269849" y="411263"/>
                  <a:pt x="2269084" y="423336"/>
                  <a:pt x="2281179" y="508000"/>
                </a:cubicBezTo>
                <a:cubicBezTo>
                  <a:pt x="2271019" y="565573"/>
                  <a:pt x="2263381" y="623649"/>
                  <a:pt x="2250699" y="680720"/>
                </a:cubicBezTo>
                <a:cubicBezTo>
                  <a:pt x="2237996" y="737885"/>
                  <a:pt x="2225313" y="787382"/>
                  <a:pt x="2189739" y="833120"/>
                </a:cubicBezTo>
                <a:cubicBezTo>
                  <a:pt x="2170829" y="857433"/>
                  <a:pt x="2145686" y="879043"/>
                  <a:pt x="2118619" y="894080"/>
                </a:cubicBezTo>
                <a:cubicBezTo>
                  <a:pt x="2098760" y="905113"/>
                  <a:pt x="2077007" y="912653"/>
                  <a:pt x="2057659" y="924560"/>
                </a:cubicBezTo>
                <a:cubicBezTo>
                  <a:pt x="2032847" y="939829"/>
                  <a:pt x="2013012" y="963197"/>
                  <a:pt x="1986539" y="975360"/>
                </a:cubicBezTo>
                <a:cubicBezTo>
                  <a:pt x="1887106" y="1021046"/>
                  <a:pt x="1782590" y="1054816"/>
                  <a:pt x="1681739" y="1097280"/>
                </a:cubicBezTo>
                <a:cubicBezTo>
                  <a:pt x="1638485" y="1115492"/>
                  <a:pt x="1466255" y="1186518"/>
                  <a:pt x="1397259" y="1219200"/>
                </a:cubicBezTo>
                <a:cubicBezTo>
                  <a:pt x="1363040" y="1235409"/>
                  <a:pt x="1327768" y="1249932"/>
                  <a:pt x="1295659" y="1270000"/>
                </a:cubicBezTo>
                <a:cubicBezTo>
                  <a:pt x="1273229" y="1284019"/>
                  <a:pt x="1258357" y="1308971"/>
                  <a:pt x="1234699" y="1320800"/>
                </a:cubicBezTo>
                <a:cubicBezTo>
                  <a:pt x="1167184" y="1354558"/>
                  <a:pt x="1059791" y="1360482"/>
                  <a:pt x="990859" y="1371600"/>
                </a:cubicBezTo>
                <a:cubicBezTo>
                  <a:pt x="933142" y="1380909"/>
                  <a:pt x="818139" y="1402080"/>
                  <a:pt x="818139" y="1402080"/>
                </a:cubicBezTo>
                <a:cubicBezTo>
                  <a:pt x="610161" y="1391681"/>
                  <a:pt x="657840" y="1407224"/>
                  <a:pt x="493019" y="1361440"/>
                </a:cubicBezTo>
                <a:cubicBezTo>
                  <a:pt x="472381" y="1355707"/>
                  <a:pt x="451217" y="1350699"/>
                  <a:pt x="432059" y="1341120"/>
                </a:cubicBezTo>
                <a:cubicBezTo>
                  <a:pt x="396734" y="1323457"/>
                  <a:pt x="369913" y="1281953"/>
                  <a:pt x="330459" y="1280160"/>
                </a:cubicBezTo>
                <a:lnTo>
                  <a:pt x="106939" y="1270000"/>
                </a:lnTo>
                <a:lnTo>
                  <a:pt x="56139" y="1259840"/>
                </a:lnTo>
                <a:close/>
              </a:path>
            </a:pathLst>
          </a:custGeom>
          <a:solidFill>
            <a:schemeClr val="accent2">
              <a:lumMod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91AE34-E70F-865C-B922-DF0D4DAC4435}"/>
              </a:ext>
            </a:extLst>
          </p:cNvPr>
          <p:cNvSpPr/>
          <p:nvPr/>
        </p:nvSpPr>
        <p:spPr bwMode="auto">
          <a:xfrm>
            <a:off x="9478243" y="6265072"/>
            <a:ext cx="2281179" cy="1402080"/>
          </a:xfrm>
          <a:custGeom>
            <a:avLst/>
            <a:gdLst>
              <a:gd name="connsiteX0" fmla="*/ 56139 w 2281179"/>
              <a:gd name="connsiteY0" fmla="*/ 1259840 h 1402080"/>
              <a:gd name="connsiteX1" fmla="*/ 56139 w 2281179"/>
              <a:gd name="connsiteY1" fmla="*/ 1259840 h 1402080"/>
              <a:gd name="connsiteX2" fmla="*/ 5339 w 2281179"/>
              <a:gd name="connsiteY2" fmla="*/ 619760 h 1402080"/>
              <a:gd name="connsiteX3" fmla="*/ 66299 w 2281179"/>
              <a:gd name="connsiteY3" fmla="*/ 132080 h 1402080"/>
              <a:gd name="connsiteX4" fmla="*/ 106939 w 2281179"/>
              <a:gd name="connsiteY4" fmla="*/ 81280 h 1402080"/>
              <a:gd name="connsiteX5" fmla="*/ 178059 w 2281179"/>
              <a:gd name="connsiteY5" fmla="*/ 50800 h 1402080"/>
              <a:gd name="connsiteX6" fmla="*/ 482859 w 2281179"/>
              <a:gd name="connsiteY6" fmla="*/ 0 h 1402080"/>
              <a:gd name="connsiteX7" fmla="*/ 1122939 w 2281179"/>
              <a:gd name="connsiteY7" fmla="*/ 30480 h 1402080"/>
              <a:gd name="connsiteX8" fmla="*/ 1265179 w 2281179"/>
              <a:gd name="connsiteY8" fmla="*/ 40640 h 1402080"/>
              <a:gd name="connsiteX9" fmla="*/ 1539499 w 2281179"/>
              <a:gd name="connsiteY9" fmla="*/ 50800 h 1402080"/>
              <a:gd name="connsiteX10" fmla="*/ 1823979 w 2281179"/>
              <a:gd name="connsiteY10" fmla="*/ 71120 h 1402080"/>
              <a:gd name="connsiteX11" fmla="*/ 1874779 w 2281179"/>
              <a:gd name="connsiteY11" fmla="*/ 81280 h 1402080"/>
              <a:gd name="connsiteX12" fmla="*/ 1956059 w 2281179"/>
              <a:gd name="connsiteY12" fmla="*/ 101600 h 1402080"/>
              <a:gd name="connsiteX13" fmla="*/ 2118619 w 2281179"/>
              <a:gd name="connsiteY13" fmla="*/ 132080 h 1402080"/>
              <a:gd name="connsiteX14" fmla="*/ 2159259 w 2281179"/>
              <a:gd name="connsiteY14" fmla="*/ 152400 h 1402080"/>
              <a:gd name="connsiteX15" fmla="*/ 2199899 w 2281179"/>
              <a:gd name="connsiteY15" fmla="*/ 203200 h 1402080"/>
              <a:gd name="connsiteX16" fmla="*/ 2240539 w 2281179"/>
              <a:gd name="connsiteY16" fmla="*/ 314960 h 1402080"/>
              <a:gd name="connsiteX17" fmla="*/ 2281179 w 2281179"/>
              <a:gd name="connsiteY17" fmla="*/ 508000 h 1402080"/>
              <a:gd name="connsiteX18" fmla="*/ 2250699 w 2281179"/>
              <a:gd name="connsiteY18" fmla="*/ 680720 h 1402080"/>
              <a:gd name="connsiteX19" fmla="*/ 2189739 w 2281179"/>
              <a:gd name="connsiteY19" fmla="*/ 833120 h 1402080"/>
              <a:gd name="connsiteX20" fmla="*/ 2118619 w 2281179"/>
              <a:gd name="connsiteY20" fmla="*/ 894080 h 1402080"/>
              <a:gd name="connsiteX21" fmla="*/ 2057659 w 2281179"/>
              <a:gd name="connsiteY21" fmla="*/ 924560 h 1402080"/>
              <a:gd name="connsiteX22" fmla="*/ 1986539 w 2281179"/>
              <a:gd name="connsiteY22" fmla="*/ 975360 h 1402080"/>
              <a:gd name="connsiteX23" fmla="*/ 1681739 w 2281179"/>
              <a:gd name="connsiteY23" fmla="*/ 1097280 h 1402080"/>
              <a:gd name="connsiteX24" fmla="*/ 1397259 w 2281179"/>
              <a:gd name="connsiteY24" fmla="*/ 1219200 h 1402080"/>
              <a:gd name="connsiteX25" fmla="*/ 1295659 w 2281179"/>
              <a:gd name="connsiteY25" fmla="*/ 1270000 h 1402080"/>
              <a:gd name="connsiteX26" fmla="*/ 1234699 w 2281179"/>
              <a:gd name="connsiteY26" fmla="*/ 1320800 h 1402080"/>
              <a:gd name="connsiteX27" fmla="*/ 990859 w 2281179"/>
              <a:gd name="connsiteY27" fmla="*/ 1371600 h 1402080"/>
              <a:gd name="connsiteX28" fmla="*/ 818139 w 2281179"/>
              <a:gd name="connsiteY28" fmla="*/ 1402080 h 1402080"/>
              <a:gd name="connsiteX29" fmla="*/ 493019 w 2281179"/>
              <a:gd name="connsiteY29" fmla="*/ 1361440 h 1402080"/>
              <a:gd name="connsiteX30" fmla="*/ 432059 w 2281179"/>
              <a:gd name="connsiteY30" fmla="*/ 1341120 h 1402080"/>
              <a:gd name="connsiteX31" fmla="*/ 330459 w 2281179"/>
              <a:gd name="connsiteY31" fmla="*/ 1280160 h 1402080"/>
              <a:gd name="connsiteX32" fmla="*/ 106939 w 2281179"/>
              <a:gd name="connsiteY32" fmla="*/ 1270000 h 1402080"/>
              <a:gd name="connsiteX33" fmla="*/ 56139 w 2281179"/>
              <a:gd name="connsiteY33" fmla="*/ 125984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1179" h="1402080">
                <a:moveTo>
                  <a:pt x="56139" y="1259840"/>
                </a:moveTo>
                <a:lnTo>
                  <a:pt x="56139" y="1259840"/>
                </a:lnTo>
                <a:cubicBezTo>
                  <a:pt x="2190" y="949631"/>
                  <a:pt x="492" y="1007544"/>
                  <a:pt x="5339" y="619760"/>
                </a:cubicBezTo>
                <a:cubicBezTo>
                  <a:pt x="8287" y="383888"/>
                  <a:pt x="-30782" y="289836"/>
                  <a:pt x="66299" y="132080"/>
                </a:cubicBezTo>
                <a:cubicBezTo>
                  <a:pt x="77664" y="113612"/>
                  <a:pt x="89401" y="94035"/>
                  <a:pt x="106939" y="81280"/>
                </a:cubicBezTo>
                <a:cubicBezTo>
                  <a:pt x="127798" y="66110"/>
                  <a:pt x="153481" y="58620"/>
                  <a:pt x="178059" y="50800"/>
                </a:cubicBezTo>
                <a:cubicBezTo>
                  <a:pt x="338362" y="-206"/>
                  <a:pt x="317985" y="10992"/>
                  <a:pt x="482859" y="0"/>
                </a:cubicBezTo>
                <a:cubicBezTo>
                  <a:pt x="696219" y="10160"/>
                  <a:pt x="909880" y="15262"/>
                  <a:pt x="1122939" y="30480"/>
                </a:cubicBezTo>
                <a:cubicBezTo>
                  <a:pt x="1170352" y="33867"/>
                  <a:pt x="1217701" y="38324"/>
                  <a:pt x="1265179" y="40640"/>
                </a:cubicBezTo>
                <a:cubicBezTo>
                  <a:pt x="1356573" y="45098"/>
                  <a:pt x="1448100" y="46448"/>
                  <a:pt x="1539499" y="50800"/>
                </a:cubicBezTo>
                <a:cubicBezTo>
                  <a:pt x="1608260" y="54074"/>
                  <a:pt x="1751889" y="65575"/>
                  <a:pt x="1823979" y="71120"/>
                </a:cubicBezTo>
                <a:cubicBezTo>
                  <a:pt x="1840912" y="74507"/>
                  <a:pt x="1857953" y="77397"/>
                  <a:pt x="1874779" y="81280"/>
                </a:cubicBezTo>
                <a:cubicBezTo>
                  <a:pt x="1901991" y="87560"/>
                  <a:pt x="1928347" y="98136"/>
                  <a:pt x="1956059" y="101600"/>
                </a:cubicBezTo>
                <a:cubicBezTo>
                  <a:pt x="2022905" y="109956"/>
                  <a:pt x="2053958" y="110526"/>
                  <a:pt x="2118619" y="132080"/>
                </a:cubicBezTo>
                <a:cubicBezTo>
                  <a:pt x="2132987" y="136869"/>
                  <a:pt x="2145712" y="145627"/>
                  <a:pt x="2159259" y="152400"/>
                </a:cubicBezTo>
                <a:cubicBezTo>
                  <a:pt x="2172806" y="169333"/>
                  <a:pt x="2190201" y="183804"/>
                  <a:pt x="2199899" y="203200"/>
                </a:cubicBezTo>
                <a:cubicBezTo>
                  <a:pt x="2217627" y="238655"/>
                  <a:pt x="2228997" y="277038"/>
                  <a:pt x="2240539" y="314960"/>
                </a:cubicBezTo>
                <a:cubicBezTo>
                  <a:pt x="2269849" y="411263"/>
                  <a:pt x="2269084" y="423336"/>
                  <a:pt x="2281179" y="508000"/>
                </a:cubicBezTo>
                <a:cubicBezTo>
                  <a:pt x="2271019" y="565573"/>
                  <a:pt x="2263381" y="623649"/>
                  <a:pt x="2250699" y="680720"/>
                </a:cubicBezTo>
                <a:cubicBezTo>
                  <a:pt x="2237996" y="737885"/>
                  <a:pt x="2225313" y="787382"/>
                  <a:pt x="2189739" y="833120"/>
                </a:cubicBezTo>
                <a:cubicBezTo>
                  <a:pt x="2170829" y="857433"/>
                  <a:pt x="2145686" y="879043"/>
                  <a:pt x="2118619" y="894080"/>
                </a:cubicBezTo>
                <a:cubicBezTo>
                  <a:pt x="2098760" y="905113"/>
                  <a:pt x="2077007" y="912653"/>
                  <a:pt x="2057659" y="924560"/>
                </a:cubicBezTo>
                <a:cubicBezTo>
                  <a:pt x="2032847" y="939829"/>
                  <a:pt x="2013012" y="963197"/>
                  <a:pt x="1986539" y="975360"/>
                </a:cubicBezTo>
                <a:cubicBezTo>
                  <a:pt x="1887106" y="1021046"/>
                  <a:pt x="1782590" y="1054816"/>
                  <a:pt x="1681739" y="1097280"/>
                </a:cubicBezTo>
                <a:cubicBezTo>
                  <a:pt x="1638485" y="1115492"/>
                  <a:pt x="1466255" y="1186518"/>
                  <a:pt x="1397259" y="1219200"/>
                </a:cubicBezTo>
                <a:cubicBezTo>
                  <a:pt x="1363040" y="1235409"/>
                  <a:pt x="1327768" y="1249932"/>
                  <a:pt x="1295659" y="1270000"/>
                </a:cubicBezTo>
                <a:cubicBezTo>
                  <a:pt x="1273229" y="1284019"/>
                  <a:pt x="1258357" y="1308971"/>
                  <a:pt x="1234699" y="1320800"/>
                </a:cubicBezTo>
                <a:cubicBezTo>
                  <a:pt x="1167184" y="1354558"/>
                  <a:pt x="1059791" y="1360482"/>
                  <a:pt x="990859" y="1371600"/>
                </a:cubicBezTo>
                <a:cubicBezTo>
                  <a:pt x="933142" y="1380909"/>
                  <a:pt x="818139" y="1402080"/>
                  <a:pt x="818139" y="1402080"/>
                </a:cubicBezTo>
                <a:cubicBezTo>
                  <a:pt x="610161" y="1391681"/>
                  <a:pt x="657840" y="1407224"/>
                  <a:pt x="493019" y="1361440"/>
                </a:cubicBezTo>
                <a:cubicBezTo>
                  <a:pt x="472381" y="1355707"/>
                  <a:pt x="451217" y="1350699"/>
                  <a:pt x="432059" y="1341120"/>
                </a:cubicBezTo>
                <a:cubicBezTo>
                  <a:pt x="396734" y="1323457"/>
                  <a:pt x="369913" y="1281953"/>
                  <a:pt x="330459" y="1280160"/>
                </a:cubicBezTo>
                <a:lnTo>
                  <a:pt x="106939" y="1270000"/>
                </a:lnTo>
                <a:lnTo>
                  <a:pt x="56139" y="1259840"/>
                </a:lnTo>
                <a:close/>
              </a:path>
            </a:pathLst>
          </a:custGeom>
          <a:solidFill>
            <a:schemeClr val="accent6">
              <a:lumMod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D5310-D562-FBEE-72B1-1E91C6C1EFFD}"/>
              </a:ext>
            </a:extLst>
          </p:cNvPr>
          <p:cNvSpPr txBox="1"/>
          <p:nvPr/>
        </p:nvSpPr>
        <p:spPr>
          <a:xfrm>
            <a:off x="9874226" y="2736008"/>
            <a:ext cx="22811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Globally Unique &amp; Persistent Identifiers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678DB2-2A9E-974F-6B9D-818C16EBFF56}"/>
              </a:ext>
            </a:extLst>
          </p:cNvPr>
          <p:cNvSpPr txBox="1"/>
          <p:nvPr/>
        </p:nvSpPr>
        <p:spPr>
          <a:xfrm>
            <a:off x="9264883" y="4601505"/>
            <a:ext cx="22811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Terms of</a:t>
            </a:r>
          </a:p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745D2D-C210-B6F5-C7E4-42F78245D13B}"/>
              </a:ext>
            </a:extLst>
          </p:cNvPr>
          <p:cNvSpPr txBox="1"/>
          <p:nvPr/>
        </p:nvSpPr>
        <p:spPr>
          <a:xfrm>
            <a:off x="12078166" y="3626901"/>
            <a:ext cx="22811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Terms of</a:t>
            </a:r>
          </a:p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B28DC5-6505-7320-D0B7-E959639C829E}"/>
              </a:ext>
            </a:extLst>
          </p:cNvPr>
          <p:cNvSpPr txBox="1"/>
          <p:nvPr/>
        </p:nvSpPr>
        <p:spPr>
          <a:xfrm>
            <a:off x="9320505" y="6651657"/>
            <a:ext cx="22811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Detailed</a:t>
            </a:r>
          </a:p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Provenance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51CB4E-4821-5593-5131-2B1CFC18A015}"/>
              </a:ext>
            </a:extLst>
          </p:cNvPr>
          <p:cNvSpPr txBox="1"/>
          <p:nvPr/>
        </p:nvSpPr>
        <p:spPr>
          <a:xfrm>
            <a:off x="11818308" y="5353980"/>
            <a:ext cx="244218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Community defined</a:t>
            </a:r>
          </a:p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Terminologies</a:t>
            </a:r>
          </a:p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descriptive metadata</a:t>
            </a:r>
          </a:p>
        </p:txBody>
      </p:sp>
    </p:spTree>
    <p:extLst>
      <p:ext uri="{BB962C8B-B14F-4D97-AF65-F5344CB8AC3E}">
        <p14:creationId xmlns:p14="http://schemas.microsoft.com/office/powerpoint/2010/main" val="16853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3" grpId="0"/>
      <p:bldP spid="19" grpId="0"/>
      <p:bldP spid="8" grpId="0" animBg="1"/>
      <p:bldP spid="12" grpId="0" animBg="1"/>
      <p:bldP spid="20" grpId="0" animBg="1"/>
      <p:bldP spid="21" grpId="0" animBg="1"/>
      <p:bldP spid="22" grpId="0" animBg="1"/>
      <p:bldP spid="23" grpId="0"/>
      <p:bldP spid="24" grpId="0"/>
      <p:bldP spid="26" grpId="0"/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nglish Wikipedia - Wikipedia">
            <a:extLst>
              <a:ext uri="{FF2B5EF4-FFF2-40B4-BE49-F238E27FC236}">
                <a16:creationId xmlns:a16="http://schemas.microsoft.com/office/drawing/2014/main" id="{59CFCFC5-C5D6-6B38-D8EE-999E8EC7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3" y="0"/>
            <a:ext cx="1799907" cy="206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35FFDF-315B-8A6C-383C-C61D75D2C1FF}"/>
              </a:ext>
            </a:extLst>
          </p:cNvPr>
          <p:cNvSpPr txBox="1"/>
          <p:nvPr/>
        </p:nvSpPr>
        <p:spPr>
          <a:xfrm>
            <a:off x="5040630" y="569678"/>
            <a:ext cx="6858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https://en.wikipedia.org/wiki/A._P._J._Abdul_Kalam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5E8477-C106-5B7A-42E5-16F2D3E18C29}"/>
              </a:ext>
            </a:extLst>
          </p:cNvPr>
          <p:cNvCxnSpPr>
            <a:cxnSpLocks/>
          </p:cNvCxnSpPr>
          <p:nvPr/>
        </p:nvCxnSpPr>
        <p:spPr>
          <a:xfrm flipV="1">
            <a:off x="5429250" y="994410"/>
            <a:ext cx="0" cy="6858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8EDD49-7223-F87A-18A9-4C96B4FD4A0E}"/>
              </a:ext>
            </a:extLst>
          </p:cNvPr>
          <p:cNvSpPr txBox="1"/>
          <p:nvPr/>
        </p:nvSpPr>
        <p:spPr>
          <a:xfrm>
            <a:off x="5040630" y="1680210"/>
            <a:ext cx="851195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Protocol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AE219C-AB30-0871-DBD8-42D7ED6FFCC4}"/>
              </a:ext>
            </a:extLst>
          </p:cNvPr>
          <p:cNvCxnSpPr>
            <a:cxnSpLocks/>
          </p:cNvCxnSpPr>
          <p:nvPr/>
        </p:nvCxnSpPr>
        <p:spPr>
          <a:xfrm flipV="1">
            <a:off x="9292590" y="950770"/>
            <a:ext cx="0" cy="685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839DF2-E0A2-756B-4BD7-CD3030119C24}"/>
              </a:ext>
            </a:extLst>
          </p:cNvPr>
          <p:cNvSpPr txBox="1"/>
          <p:nvPr/>
        </p:nvSpPr>
        <p:spPr>
          <a:xfrm>
            <a:off x="8033501" y="1680210"/>
            <a:ext cx="27467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800" dirty="0">
                <a:solidFill>
                  <a:schemeClr val="accent3">
                    <a:lumMod val="75000"/>
                  </a:schemeClr>
                </a:solidFill>
              </a:rPr>
              <a:t>Persistent Unique Identifier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32D8E-1AA7-E7E7-72BF-345155E0399F}"/>
              </a:ext>
            </a:extLst>
          </p:cNvPr>
          <p:cNvSpPr txBox="1"/>
          <p:nvPr/>
        </p:nvSpPr>
        <p:spPr>
          <a:xfrm>
            <a:off x="1043152" y="3201058"/>
            <a:ext cx="20858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800" dirty="0">
                <a:solidFill>
                  <a:schemeClr val="accent4">
                    <a:lumMod val="50000"/>
                  </a:schemeClr>
                </a:solidFill>
              </a:rPr>
              <a:t>Searchable Resource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2CEADB0-336B-20E1-EB4D-FBFC4B18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578" y="1921576"/>
            <a:ext cx="2275090" cy="26094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9AED31-FE15-EDFF-EA3D-EECD10B72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" y="3886768"/>
            <a:ext cx="2708910" cy="2411591"/>
          </a:xfrm>
          <a:prstGeom prst="rect">
            <a:avLst/>
          </a:prstGeom>
        </p:spPr>
      </p:pic>
      <p:pic>
        <p:nvPicPr>
          <p:cNvPr id="11270" name="Picture 6" descr="MediaWiki - Wikipedia">
            <a:extLst>
              <a:ext uri="{FF2B5EF4-FFF2-40B4-BE49-F238E27FC236}">
                <a16:creationId xmlns:a16="http://schemas.microsoft.com/office/drawing/2014/main" id="{1B0C7A81-81A5-21D7-9ECA-11BF9E5C5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351" y="5601236"/>
            <a:ext cx="1473355" cy="163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D57A110-D026-2FC8-DECD-A33D671FE2BA}"/>
              </a:ext>
            </a:extLst>
          </p:cNvPr>
          <p:cNvSpPr txBox="1"/>
          <p:nvPr/>
        </p:nvSpPr>
        <p:spPr>
          <a:xfrm>
            <a:off x="543093" y="7640020"/>
            <a:ext cx="1465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800" dirty="0">
                <a:solidFill>
                  <a:schemeClr val="bg2">
                    <a:lumMod val="50000"/>
                  </a:schemeClr>
                </a:solidFill>
              </a:rPr>
              <a:t>Rich Metadata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4514DE-B009-9AD5-8FEA-99EA9827E9F3}"/>
              </a:ext>
            </a:extLst>
          </p:cNvPr>
          <p:cNvSpPr txBox="1"/>
          <p:nvPr/>
        </p:nvSpPr>
        <p:spPr>
          <a:xfrm>
            <a:off x="11937356" y="7379235"/>
            <a:ext cx="125534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800" dirty="0">
                <a:solidFill>
                  <a:schemeClr val="accent6">
                    <a:lumMod val="50000"/>
                  </a:schemeClr>
                </a:solidFill>
              </a:rPr>
              <a:t>API 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CE6A36-0CE3-469D-AE2B-6C52EC1FB6DB}"/>
              </a:ext>
            </a:extLst>
          </p:cNvPr>
          <p:cNvSpPr txBox="1"/>
          <p:nvPr/>
        </p:nvSpPr>
        <p:spPr>
          <a:xfrm>
            <a:off x="12040225" y="4391472"/>
            <a:ext cx="14957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Access Control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39B7B93-AF7B-985E-7456-13E5C6AB8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92" y="2539531"/>
            <a:ext cx="3825572" cy="54106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B59786F-B7AC-E056-2FDB-1C5440C80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940" y="5674327"/>
            <a:ext cx="6185339" cy="1881337"/>
          </a:xfrm>
          <a:prstGeom prst="rect">
            <a:avLst/>
          </a:prstGeom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1D45E9C2-F6F3-FC62-70DD-95FE0EBC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770" y="2318476"/>
            <a:ext cx="3257550" cy="29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D24EE59-59A4-E3AE-9466-21ABC9930C54}"/>
              </a:ext>
            </a:extLst>
          </p:cNvPr>
          <p:cNvSpPr txBox="1"/>
          <p:nvPr/>
        </p:nvSpPr>
        <p:spPr>
          <a:xfrm>
            <a:off x="6651645" y="7679952"/>
            <a:ext cx="2067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800" dirty="0">
                <a:solidFill>
                  <a:srgbClr val="7030A0"/>
                </a:solidFill>
              </a:rPr>
              <a:t>Standard References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D62832-E0D4-09C6-A690-1A44CCFCF288}"/>
              </a:ext>
            </a:extLst>
          </p:cNvPr>
          <p:cNvCxnSpPr>
            <a:cxnSpLocks/>
          </p:cNvCxnSpPr>
          <p:nvPr/>
        </p:nvCxnSpPr>
        <p:spPr>
          <a:xfrm flipV="1">
            <a:off x="7510001" y="6657160"/>
            <a:ext cx="0" cy="1002761"/>
          </a:xfrm>
          <a:prstGeom prst="straightConnector1">
            <a:avLst/>
          </a:prstGeom>
          <a:ln w="38100">
            <a:solidFill>
              <a:srgbClr val="7355A7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8BE11A-DEC5-B6FB-4041-070F756DAB6C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5490202" y="6657160"/>
            <a:ext cx="1161443" cy="1161292"/>
          </a:xfrm>
          <a:prstGeom prst="straightConnector1">
            <a:avLst/>
          </a:prstGeom>
          <a:ln w="38100">
            <a:solidFill>
              <a:srgbClr val="7355A7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BDB9A2-57CC-C886-05D3-49671F57CED5}"/>
              </a:ext>
            </a:extLst>
          </p:cNvPr>
          <p:cNvCxnSpPr>
            <a:cxnSpLocks/>
          </p:cNvCxnSpPr>
          <p:nvPr/>
        </p:nvCxnSpPr>
        <p:spPr>
          <a:xfrm flipV="1">
            <a:off x="8357616" y="6059752"/>
            <a:ext cx="444737" cy="1620200"/>
          </a:xfrm>
          <a:prstGeom prst="straightConnector1">
            <a:avLst/>
          </a:prstGeom>
          <a:ln w="38100">
            <a:solidFill>
              <a:srgbClr val="7355A7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314DBBBB-3995-DAF7-4130-B3304F144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6" y="6476495"/>
            <a:ext cx="2718235" cy="11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4" grpId="0"/>
      <p:bldP spid="27" grpId="0"/>
      <p:bldP spid="38" grpId="0"/>
      <p:bldP spid="39" grpId="0"/>
      <p:bldP spid="40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CB621-4624-E924-8AE5-F4A0962CA3ED}"/>
              </a:ext>
            </a:extLst>
          </p:cNvPr>
          <p:cNvSpPr txBox="1"/>
          <p:nvPr/>
        </p:nvSpPr>
        <p:spPr>
          <a:xfrm>
            <a:off x="227668" y="157357"/>
            <a:ext cx="102422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/>
              <a:t>FAIR Maturity Levels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C20BC8-D8DE-B021-1E1F-2B5612E65D39}"/>
              </a:ext>
            </a:extLst>
          </p:cNvPr>
          <p:cNvGrpSpPr/>
          <p:nvPr/>
        </p:nvGrpSpPr>
        <p:grpSpPr>
          <a:xfrm>
            <a:off x="1595867" y="2419644"/>
            <a:ext cx="1707263" cy="616456"/>
            <a:chOff x="3213" y="947518"/>
            <a:chExt cx="1707263" cy="61645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4BED5D-D294-2A4E-CC40-F4A4E04D749D}"/>
                </a:ext>
              </a:extLst>
            </p:cNvPr>
            <p:cNvSpPr/>
            <p:nvPr/>
          </p:nvSpPr>
          <p:spPr>
            <a:xfrm>
              <a:off x="3213" y="947518"/>
              <a:ext cx="1707263" cy="61645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D4FA5B-FFD1-4230-FA8A-18E08A696CC7}"/>
                </a:ext>
              </a:extLst>
            </p:cNvPr>
            <p:cNvSpPr txBox="1"/>
            <p:nvPr/>
          </p:nvSpPr>
          <p:spPr>
            <a:xfrm>
              <a:off x="3213" y="947518"/>
              <a:ext cx="1707263" cy="6164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/>
                <a:t>L1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06B14EB-6691-B589-EEDA-A4AD40F285D1}"/>
              </a:ext>
            </a:extLst>
          </p:cNvPr>
          <p:cNvGrpSpPr/>
          <p:nvPr/>
        </p:nvGrpSpPr>
        <p:grpSpPr>
          <a:xfrm>
            <a:off x="1595867" y="3036100"/>
            <a:ext cx="1707263" cy="2773856"/>
            <a:chOff x="3213" y="1563974"/>
            <a:chExt cx="1707263" cy="277385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AF8DB3-AF3A-49F9-615B-086E87CFD3D8}"/>
                </a:ext>
              </a:extLst>
            </p:cNvPr>
            <p:cNvSpPr/>
            <p:nvPr/>
          </p:nvSpPr>
          <p:spPr>
            <a:xfrm>
              <a:off x="3213" y="1563974"/>
              <a:ext cx="1707263" cy="2773856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14A0E9-595A-2C9F-2B88-A08DA069E5B4}"/>
                </a:ext>
              </a:extLst>
            </p:cNvPr>
            <p:cNvSpPr txBox="1"/>
            <p:nvPr/>
          </p:nvSpPr>
          <p:spPr>
            <a:xfrm>
              <a:off x="3213" y="1563974"/>
              <a:ext cx="1707263" cy="27738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674" tIns="58674" rIns="78232" bIns="88011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kern="1200" dirty="0"/>
                <a:t>Data is catalogued in situ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/>
                <a:t>Raw data </a:t>
              </a:r>
              <a:r>
                <a:rPr lang="en-GB" sz="1400" b="0" i="0" u="none" kern="1200" dirty="0"/>
                <a:t>in an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unconformed</a:t>
              </a:r>
              <a:r>
                <a:rPr lang="en-GB" sz="1400" b="0" i="0" u="none" kern="1200" dirty="0"/>
                <a:t> format, external to a data lake</a:t>
              </a:r>
              <a:endParaRPr lang="en-GB" sz="1400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/>
                <a:t>Requires expert </a:t>
              </a:r>
              <a:r>
                <a:rPr lang="en-GB" sz="1400" b="0" i="0" u="none" kern="1200" dirty="0"/>
                <a:t>technical and subject matter </a:t>
              </a:r>
              <a:r>
                <a:rPr lang="en-GB" sz="1400" b="1" i="0" u="none" kern="1200" dirty="0"/>
                <a:t>knowledge </a:t>
              </a:r>
              <a:r>
                <a:rPr lang="en-GB" sz="1400" b="0" i="0" u="none" kern="1200" dirty="0"/>
                <a:t>to access and use</a:t>
              </a:r>
              <a:endParaRPr lang="en-GB" sz="1400" kern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A895AE2-73BF-2832-5E34-3FF321292A76}"/>
              </a:ext>
            </a:extLst>
          </p:cNvPr>
          <p:cNvGrpSpPr/>
          <p:nvPr/>
        </p:nvGrpSpPr>
        <p:grpSpPr>
          <a:xfrm>
            <a:off x="3542147" y="2419644"/>
            <a:ext cx="1707263" cy="616456"/>
            <a:chOff x="1949493" y="947518"/>
            <a:chExt cx="1707263" cy="61645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9A7CEC-79D0-06FE-41D6-69A42617C8E1}"/>
                </a:ext>
              </a:extLst>
            </p:cNvPr>
            <p:cNvSpPr/>
            <p:nvPr/>
          </p:nvSpPr>
          <p:spPr>
            <a:xfrm>
              <a:off x="1949493" y="947518"/>
              <a:ext cx="1707263" cy="61645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BBF45D-9DE3-81B2-D7AC-C57DDAB5BE37}"/>
                </a:ext>
              </a:extLst>
            </p:cNvPr>
            <p:cNvSpPr txBox="1"/>
            <p:nvPr/>
          </p:nvSpPr>
          <p:spPr>
            <a:xfrm>
              <a:off x="1949493" y="947518"/>
              <a:ext cx="1707263" cy="6164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/>
                <a:t>L2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4A75B6-96FB-D079-0FC8-B5F2E0D1E09D}"/>
              </a:ext>
            </a:extLst>
          </p:cNvPr>
          <p:cNvGrpSpPr/>
          <p:nvPr/>
        </p:nvGrpSpPr>
        <p:grpSpPr>
          <a:xfrm>
            <a:off x="3542147" y="3036100"/>
            <a:ext cx="1707263" cy="2773856"/>
            <a:chOff x="1949493" y="1563974"/>
            <a:chExt cx="1707263" cy="27738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CD13D5-B417-FCEA-38EE-A7BB5AE045D2}"/>
                </a:ext>
              </a:extLst>
            </p:cNvPr>
            <p:cNvSpPr/>
            <p:nvPr/>
          </p:nvSpPr>
          <p:spPr>
            <a:xfrm>
              <a:off x="1949493" y="1563974"/>
              <a:ext cx="1707263" cy="2773856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786EA5-FE83-363C-5F1E-9FC010322C1E}"/>
                </a:ext>
              </a:extLst>
            </p:cNvPr>
            <p:cNvSpPr txBox="1"/>
            <p:nvPr/>
          </p:nvSpPr>
          <p:spPr>
            <a:xfrm>
              <a:off x="1949493" y="1563974"/>
              <a:ext cx="1707263" cy="27738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674" tIns="58674" rIns="78232" bIns="88011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Raw data catalogued and accessible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 with governance in a data lake, unconformed.  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Requires average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technical and </a:t>
              </a: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expert subject matter knowledge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to use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57A578-85E5-C8FB-F37C-4D0341442FAF}"/>
              </a:ext>
            </a:extLst>
          </p:cNvPr>
          <p:cNvGrpSpPr/>
          <p:nvPr/>
        </p:nvGrpSpPr>
        <p:grpSpPr>
          <a:xfrm>
            <a:off x="5488428" y="2419644"/>
            <a:ext cx="1707263" cy="616456"/>
            <a:chOff x="3895774" y="947518"/>
            <a:chExt cx="1707263" cy="616456"/>
          </a:xfrm>
          <a:gradFill flip="none" rotWithShape="1">
            <a:gsLst>
              <a:gs pos="100000">
                <a:srgbClr val="3E64A3"/>
              </a:gs>
              <a:gs pos="25000">
                <a:schemeClr val="accent3">
                  <a:lumMod val="89000"/>
                </a:schemeClr>
              </a:gs>
            </a:gsLst>
            <a:path path="rect">
              <a:fillToRect l="100000" t="100000"/>
            </a:path>
            <a:tileRect r="-100000" b="-100000"/>
          </a:gra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650D83-BF1B-A469-7B3C-FA4213D709AF}"/>
                </a:ext>
              </a:extLst>
            </p:cNvPr>
            <p:cNvSpPr/>
            <p:nvPr/>
          </p:nvSpPr>
          <p:spPr>
            <a:xfrm>
              <a:off x="3895774" y="947518"/>
              <a:ext cx="1707263" cy="616456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C6DA51-9E1E-7515-4A98-FFE4A156B8A0}"/>
                </a:ext>
              </a:extLst>
            </p:cNvPr>
            <p:cNvSpPr txBox="1"/>
            <p:nvPr/>
          </p:nvSpPr>
          <p:spPr>
            <a:xfrm>
              <a:off x="3895774" y="947518"/>
              <a:ext cx="1707263" cy="6164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/>
                <a:t>L3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8FB4EB-2C9A-9770-7C7F-CF4BC78B4C09}"/>
              </a:ext>
            </a:extLst>
          </p:cNvPr>
          <p:cNvGrpSpPr/>
          <p:nvPr/>
        </p:nvGrpSpPr>
        <p:grpSpPr>
          <a:xfrm>
            <a:off x="5488428" y="3036099"/>
            <a:ext cx="1707263" cy="4290251"/>
            <a:chOff x="3895774" y="1563974"/>
            <a:chExt cx="1707263" cy="277385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D9717D-94FD-5948-DEDE-FA9C6505C8FF}"/>
                </a:ext>
              </a:extLst>
            </p:cNvPr>
            <p:cNvSpPr/>
            <p:nvPr/>
          </p:nvSpPr>
          <p:spPr>
            <a:xfrm>
              <a:off x="3895774" y="1563974"/>
              <a:ext cx="1707263" cy="2773856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232708-799B-F128-93D8-070F5886A6B2}"/>
                </a:ext>
              </a:extLst>
            </p:cNvPr>
            <p:cNvSpPr txBox="1"/>
            <p:nvPr/>
          </p:nvSpPr>
          <p:spPr>
            <a:xfrm>
              <a:off x="3895774" y="1563974"/>
              <a:ext cx="1707263" cy="27738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674" tIns="58674" rIns="78232" bIns="88011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Conformed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 </a:t>
              </a: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data catalogued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and available in a data lake in accordance with </a:t>
              </a:r>
              <a:r>
                <a:rPr lang="en-GB" sz="14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industry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 standards 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Data is conformed on a system-by-system basis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and may not map to a domain data model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Controls on access at the system level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Requires average level technical and subject matter knowledge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to use: Data Scientist.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5B0E00-B0BF-21C0-7DEC-5FA184396F6A}"/>
              </a:ext>
            </a:extLst>
          </p:cNvPr>
          <p:cNvGrpSpPr/>
          <p:nvPr/>
        </p:nvGrpSpPr>
        <p:grpSpPr>
          <a:xfrm>
            <a:off x="7434708" y="2419644"/>
            <a:ext cx="1707263" cy="616456"/>
            <a:chOff x="5842054" y="947518"/>
            <a:chExt cx="1707263" cy="616456"/>
          </a:xfrm>
          <a:solidFill>
            <a:schemeClr val="accent3">
              <a:lumMod val="75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B2E652-5F21-307D-0771-DA6ADB508E43}"/>
                </a:ext>
              </a:extLst>
            </p:cNvPr>
            <p:cNvSpPr/>
            <p:nvPr/>
          </p:nvSpPr>
          <p:spPr>
            <a:xfrm>
              <a:off x="5842054" y="947518"/>
              <a:ext cx="1707263" cy="616456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D34BCD-B2CE-C92D-4B29-C4D926616961}"/>
                </a:ext>
              </a:extLst>
            </p:cNvPr>
            <p:cNvSpPr txBox="1"/>
            <p:nvPr/>
          </p:nvSpPr>
          <p:spPr>
            <a:xfrm>
              <a:off x="5842054" y="947518"/>
              <a:ext cx="1707263" cy="6164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L4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065179-3F2D-8222-CCC5-C9496DADC9E4}"/>
              </a:ext>
            </a:extLst>
          </p:cNvPr>
          <p:cNvGrpSpPr/>
          <p:nvPr/>
        </p:nvGrpSpPr>
        <p:grpSpPr>
          <a:xfrm>
            <a:off x="7434708" y="3036100"/>
            <a:ext cx="1707263" cy="4513276"/>
            <a:chOff x="5842054" y="1563974"/>
            <a:chExt cx="1707263" cy="27738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47B88B-BB21-6871-066B-2411BC4057C6}"/>
                </a:ext>
              </a:extLst>
            </p:cNvPr>
            <p:cNvSpPr/>
            <p:nvPr/>
          </p:nvSpPr>
          <p:spPr>
            <a:xfrm>
              <a:off x="5842054" y="1563974"/>
              <a:ext cx="1707263" cy="2773856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D3ACF1-2462-4C86-998C-B11C6B15BA92}"/>
                </a:ext>
              </a:extLst>
            </p:cNvPr>
            <p:cNvSpPr txBox="1"/>
            <p:nvPr/>
          </p:nvSpPr>
          <p:spPr>
            <a:xfrm>
              <a:off x="5842054" y="1563974"/>
              <a:ext cx="1707263" cy="27738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674" tIns="58674" rIns="78232" bIns="88011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Data conformed, integrated, processed and audited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to support specific analytics patterns/enquiries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Data is conformed using a </a:t>
              </a: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domain level data model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Data embeds </a:t>
              </a: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local master and reference data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Controls on access at the data level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 </a:t>
              </a: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Creation of analytics ready 'Marts'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enabling self-service analytics: Citizen Data Scientist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E4BE5D-C8F3-4A5D-0ED3-C0AD9F24CCBD}"/>
              </a:ext>
            </a:extLst>
          </p:cNvPr>
          <p:cNvGrpSpPr/>
          <p:nvPr/>
        </p:nvGrpSpPr>
        <p:grpSpPr>
          <a:xfrm>
            <a:off x="9380988" y="2419644"/>
            <a:ext cx="1707263" cy="616456"/>
            <a:chOff x="7788334" y="947518"/>
            <a:chExt cx="1707263" cy="616456"/>
          </a:xfrm>
          <a:solidFill>
            <a:schemeClr val="accent3">
              <a:lumMod val="7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4AF2E0-06A9-8963-4FD9-FFABF914A9E1}"/>
                </a:ext>
              </a:extLst>
            </p:cNvPr>
            <p:cNvSpPr/>
            <p:nvPr/>
          </p:nvSpPr>
          <p:spPr>
            <a:xfrm>
              <a:off x="7788334" y="947518"/>
              <a:ext cx="1707263" cy="616456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41B617-4982-C24B-E9F7-A25200227EAE}"/>
                </a:ext>
              </a:extLst>
            </p:cNvPr>
            <p:cNvSpPr txBox="1"/>
            <p:nvPr/>
          </p:nvSpPr>
          <p:spPr>
            <a:xfrm>
              <a:off x="7788334" y="947518"/>
              <a:ext cx="1707263" cy="6164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L5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E5238-6490-2B98-3762-8E18AA9B4C39}"/>
              </a:ext>
            </a:extLst>
          </p:cNvPr>
          <p:cNvGrpSpPr/>
          <p:nvPr/>
        </p:nvGrpSpPr>
        <p:grpSpPr>
          <a:xfrm>
            <a:off x="9380988" y="3036098"/>
            <a:ext cx="1707263" cy="4747451"/>
            <a:chOff x="7788334" y="1563973"/>
            <a:chExt cx="1707263" cy="3241992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1CAC79-F8AE-A74C-9D9C-90C0BBA5136A}"/>
                </a:ext>
              </a:extLst>
            </p:cNvPr>
            <p:cNvSpPr/>
            <p:nvPr/>
          </p:nvSpPr>
          <p:spPr>
            <a:xfrm>
              <a:off x="7788334" y="1563974"/>
              <a:ext cx="1707263" cy="2773856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FCC3F3-E5AD-B225-D866-CA4A5F150F5C}"/>
                </a:ext>
              </a:extLst>
            </p:cNvPr>
            <p:cNvSpPr txBox="1"/>
            <p:nvPr/>
          </p:nvSpPr>
          <p:spPr>
            <a:xfrm>
              <a:off x="7788334" y="1563973"/>
              <a:ext cx="1707263" cy="324199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674" tIns="58674" rIns="78232" bIns="88011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Extend L4 further by: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Data is described in a cross-domain data or industry model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and is integrated in a Data Mesh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Data embeds </a:t>
              </a: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enterprise master and reference data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Enterprise Metadata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standard applied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URI’s and PURLs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are implemented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Cross domain Analytics enabled: 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  <a:ea typeface="+mn-ea"/>
                  <a:cs typeface="+mn-cs"/>
                </a:rPr>
                <a:t>Citizen Data Scientist using all relevant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69047F-DA5B-3EBB-D77C-E94EF720F9D5}"/>
              </a:ext>
            </a:extLst>
          </p:cNvPr>
          <p:cNvGrpSpPr/>
          <p:nvPr/>
        </p:nvGrpSpPr>
        <p:grpSpPr>
          <a:xfrm>
            <a:off x="11327269" y="2419644"/>
            <a:ext cx="1707263" cy="616456"/>
            <a:chOff x="9734615" y="947518"/>
            <a:chExt cx="1707263" cy="616456"/>
          </a:xfrm>
          <a:solidFill>
            <a:schemeClr val="accent3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E05CC1-7C51-F7C2-F6DA-B2DAAF61A352}"/>
                </a:ext>
              </a:extLst>
            </p:cNvPr>
            <p:cNvSpPr/>
            <p:nvPr/>
          </p:nvSpPr>
          <p:spPr>
            <a:xfrm>
              <a:off x="9734615" y="947518"/>
              <a:ext cx="1707263" cy="616456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19F76-3E3E-6AB9-A8AC-C4A821FFB111}"/>
                </a:ext>
              </a:extLst>
            </p:cNvPr>
            <p:cNvSpPr txBox="1"/>
            <p:nvPr/>
          </p:nvSpPr>
          <p:spPr>
            <a:xfrm>
              <a:off x="9734615" y="947518"/>
              <a:ext cx="1707263" cy="6164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L6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E686A2-5FBB-4D4E-9F14-6095BEA81753}"/>
              </a:ext>
            </a:extLst>
          </p:cNvPr>
          <p:cNvGrpSpPr/>
          <p:nvPr/>
        </p:nvGrpSpPr>
        <p:grpSpPr>
          <a:xfrm>
            <a:off x="11327269" y="3036099"/>
            <a:ext cx="1707263" cy="4747449"/>
            <a:chOff x="9734615" y="1563974"/>
            <a:chExt cx="1707263" cy="277385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16C216-3098-99D8-79B1-CC62D771019F}"/>
                </a:ext>
              </a:extLst>
            </p:cNvPr>
            <p:cNvSpPr/>
            <p:nvPr/>
          </p:nvSpPr>
          <p:spPr>
            <a:xfrm>
              <a:off x="9734615" y="1563974"/>
              <a:ext cx="1707263" cy="2773856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2B40B1-034A-52E2-125B-910EFAFE0070}"/>
                </a:ext>
              </a:extLst>
            </p:cNvPr>
            <p:cNvSpPr txBox="1"/>
            <p:nvPr/>
          </p:nvSpPr>
          <p:spPr>
            <a:xfrm>
              <a:off x="9734615" y="1563974"/>
              <a:ext cx="1707263" cy="27738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674" tIns="58674" rIns="78232" bIns="88011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400" kern="1200" dirty="0"/>
                <a:t>Extend L5 further by: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Data is fully described using a knowledge language or ontology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200" b="1" kern="1200" dirty="0"/>
                <a:t>Data is aggregated by business concepts </a:t>
              </a:r>
              <a:r>
                <a:rPr lang="en-GB" sz="14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and users can navigate from concept to concept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Automated AI enabled</a:t>
              </a:r>
              <a:r>
                <a:rPr lang="en-GB" sz="1400" b="0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: AI and semantic solutions can act directly on data sets without need for interpretation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1400" b="1" i="0" u="none" kern="1200" dirty="0">
                  <a:solidFill>
                    <a:srgbClr val="3F4444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Knowledge enabled citizens</a:t>
              </a:r>
            </a:p>
          </p:txBody>
        </p: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599BC1E-9473-2041-6B9A-95C73F71AEF0}"/>
              </a:ext>
            </a:extLst>
          </p:cNvPr>
          <p:cNvSpPr/>
          <p:nvPr/>
        </p:nvSpPr>
        <p:spPr>
          <a:xfrm>
            <a:off x="1595867" y="1237786"/>
            <a:ext cx="5688012" cy="863668"/>
          </a:xfrm>
          <a:prstGeom prst="rightArrow">
            <a:avLst/>
          </a:prstGeom>
          <a:gradFill flip="none" rotWithShape="1">
            <a:gsLst>
              <a:gs pos="47000">
                <a:srgbClr val="3E64A3"/>
              </a:gs>
              <a:gs pos="78000">
                <a:schemeClr val="accent3">
                  <a:lumMod val="8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Evolution of System Centric Thinking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591B4B4-FB5A-AF02-8B01-E13F29DCFB52}"/>
              </a:ext>
            </a:extLst>
          </p:cNvPr>
          <p:cNvSpPr/>
          <p:nvPr/>
        </p:nvSpPr>
        <p:spPr>
          <a:xfrm>
            <a:off x="7390613" y="1389366"/>
            <a:ext cx="5688012" cy="712087"/>
          </a:xfrm>
          <a:prstGeom prst="rightArrow">
            <a:avLst/>
          </a:prstGeom>
          <a:solidFill>
            <a:srgbClr val="0C5D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Data Centric to Knowledge Centric Thinking</a:t>
            </a:r>
          </a:p>
        </p:txBody>
      </p:sp>
    </p:spTree>
    <p:extLst>
      <p:ext uri="{BB962C8B-B14F-4D97-AF65-F5344CB8AC3E}">
        <p14:creationId xmlns:p14="http://schemas.microsoft.com/office/powerpoint/2010/main" val="22433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DC5F54-6234-212F-8902-2C8DC2CC1330}"/>
              </a:ext>
            </a:extLst>
          </p:cNvPr>
          <p:cNvSpPr/>
          <p:nvPr/>
        </p:nvSpPr>
        <p:spPr bwMode="auto">
          <a:xfrm>
            <a:off x="2954947" y="4528293"/>
            <a:ext cx="8061180" cy="3342640"/>
          </a:xfrm>
          <a:custGeom>
            <a:avLst/>
            <a:gdLst>
              <a:gd name="connsiteX0" fmla="*/ 5548973 w 5589613"/>
              <a:gd name="connsiteY0" fmla="*/ 2326640 h 3342640"/>
              <a:gd name="connsiteX1" fmla="*/ 5548973 w 5589613"/>
              <a:gd name="connsiteY1" fmla="*/ 2326640 h 3342640"/>
              <a:gd name="connsiteX2" fmla="*/ 5427053 w 5589613"/>
              <a:gd name="connsiteY2" fmla="*/ 1950720 h 3342640"/>
              <a:gd name="connsiteX3" fmla="*/ 5305133 w 5589613"/>
              <a:gd name="connsiteY3" fmla="*/ 1838960 h 3342640"/>
              <a:gd name="connsiteX4" fmla="*/ 5244173 w 5589613"/>
              <a:gd name="connsiteY4" fmla="*/ 1778000 h 3342640"/>
              <a:gd name="connsiteX5" fmla="*/ 5152733 w 5589613"/>
              <a:gd name="connsiteY5" fmla="*/ 1686560 h 3342640"/>
              <a:gd name="connsiteX6" fmla="*/ 5112093 w 5589613"/>
              <a:gd name="connsiteY6" fmla="*/ 1584960 h 3342640"/>
              <a:gd name="connsiteX7" fmla="*/ 5051133 w 5589613"/>
              <a:gd name="connsiteY7" fmla="*/ 1452880 h 3342640"/>
              <a:gd name="connsiteX8" fmla="*/ 5030813 w 5589613"/>
              <a:gd name="connsiteY8" fmla="*/ 1391920 h 3342640"/>
              <a:gd name="connsiteX9" fmla="*/ 4908893 w 5589613"/>
              <a:gd name="connsiteY9" fmla="*/ 1209040 h 3342640"/>
              <a:gd name="connsiteX10" fmla="*/ 4807293 w 5589613"/>
              <a:gd name="connsiteY10" fmla="*/ 975360 h 3342640"/>
              <a:gd name="connsiteX11" fmla="*/ 4776813 w 5589613"/>
              <a:gd name="connsiteY11" fmla="*/ 629920 h 3342640"/>
              <a:gd name="connsiteX12" fmla="*/ 4726013 w 5589613"/>
              <a:gd name="connsiteY12" fmla="*/ 436880 h 3342640"/>
              <a:gd name="connsiteX13" fmla="*/ 4654893 w 5589613"/>
              <a:gd name="connsiteY13" fmla="*/ 274320 h 3342640"/>
              <a:gd name="connsiteX14" fmla="*/ 4431373 w 5589613"/>
              <a:gd name="connsiteY14" fmla="*/ 91440 h 3342640"/>
              <a:gd name="connsiteX15" fmla="*/ 4065613 w 5589613"/>
              <a:gd name="connsiteY15" fmla="*/ 0 h 3342640"/>
              <a:gd name="connsiteX16" fmla="*/ 3303613 w 5589613"/>
              <a:gd name="connsiteY16" fmla="*/ 50800 h 3342640"/>
              <a:gd name="connsiteX17" fmla="*/ 2826093 w 5589613"/>
              <a:gd name="connsiteY17" fmla="*/ 111760 h 3342640"/>
              <a:gd name="connsiteX18" fmla="*/ 2094573 w 5589613"/>
              <a:gd name="connsiteY18" fmla="*/ 172720 h 3342640"/>
              <a:gd name="connsiteX19" fmla="*/ 1962493 w 5589613"/>
              <a:gd name="connsiteY19" fmla="*/ 213360 h 3342640"/>
              <a:gd name="connsiteX20" fmla="*/ 1820253 w 5589613"/>
              <a:gd name="connsiteY20" fmla="*/ 223520 h 3342640"/>
              <a:gd name="connsiteX21" fmla="*/ 1738973 w 5589613"/>
              <a:gd name="connsiteY21" fmla="*/ 243840 h 3342640"/>
              <a:gd name="connsiteX22" fmla="*/ 1647533 w 5589613"/>
              <a:gd name="connsiteY22" fmla="*/ 254000 h 3342640"/>
              <a:gd name="connsiteX23" fmla="*/ 1586573 w 5589613"/>
              <a:gd name="connsiteY23" fmla="*/ 264160 h 3342640"/>
              <a:gd name="connsiteX24" fmla="*/ 1474813 w 5589613"/>
              <a:gd name="connsiteY24" fmla="*/ 233680 h 3342640"/>
              <a:gd name="connsiteX25" fmla="*/ 905853 w 5589613"/>
              <a:gd name="connsiteY25" fmla="*/ 142240 h 3342640"/>
              <a:gd name="connsiteX26" fmla="*/ 601053 w 5589613"/>
              <a:gd name="connsiteY26" fmla="*/ 162560 h 3342640"/>
              <a:gd name="connsiteX27" fmla="*/ 194653 w 5589613"/>
              <a:gd name="connsiteY27" fmla="*/ 203200 h 3342640"/>
              <a:gd name="connsiteX28" fmla="*/ 42253 w 5589613"/>
              <a:gd name="connsiteY28" fmla="*/ 416560 h 3342640"/>
              <a:gd name="connsiteX29" fmla="*/ 11773 w 5589613"/>
              <a:gd name="connsiteY29" fmla="*/ 579120 h 3342640"/>
              <a:gd name="connsiteX30" fmla="*/ 21933 w 5589613"/>
              <a:gd name="connsiteY30" fmla="*/ 1381760 h 3342640"/>
              <a:gd name="connsiteX31" fmla="*/ 82893 w 5589613"/>
              <a:gd name="connsiteY31" fmla="*/ 1767840 h 3342640"/>
              <a:gd name="connsiteX32" fmla="*/ 184493 w 5589613"/>
              <a:gd name="connsiteY32" fmla="*/ 2143760 h 3342640"/>
              <a:gd name="connsiteX33" fmla="*/ 468973 w 5589613"/>
              <a:gd name="connsiteY33" fmla="*/ 2600960 h 3342640"/>
              <a:gd name="connsiteX34" fmla="*/ 519773 w 5589613"/>
              <a:gd name="connsiteY34" fmla="*/ 2661920 h 3342640"/>
              <a:gd name="connsiteX35" fmla="*/ 712813 w 5589613"/>
              <a:gd name="connsiteY35" fmla="*/ 2814320 h 3342640"/>
              <a:gd name="connsiteX36" fmla="*/ 865213 w 5589613"/>
              <a:gd name="connsiteY36" fmla="*/ 2895600 h 3342640"/>
              <a:gd name="connsiteX37" fmla="*/ 1159853 w 5589613"/>
              <a:gd name="connsiteY37" fmla="*/ 3007360 h 3342640"/>
              <a:gd name="connsiteX38" fmla="*/ 1281773 w 5589613"/>
              <a:gd name="connsiteY38" fmla="*/ 3027680 h 3342640"/>
              <a:gd name="connsiteX39" fmla="*/ 1525613 w 5589613"/>
              <a:gd name="connsiteY39" fmla="*/ 3088640 h 3342640"/>
              <a:gd name="connsiteX40" fmla="*/ 1850733 w 5589613"/>
              <a:gd name="connsiteY40" fmla="*/ 3108960 h 3342640"/>
              <a:gd name="connsiteX41" fmla="*/ 2094573 w 5589613"/>
              <a:gd name="connsiteY41" fmla="*/ 3129280 h 3342640"/>
              <a:gd name="connsiteX42" fmla="*/ 2246973 w 5589613"/>
              <a:gd name="connsiteY42" fmla="*/ 3149600 h 3342640"/>
              <a:gd name="connsiteX43" fmla="*/ 2480653 w 5589613"/>
              <a:gd name="connsiteY43" fmla="*/ 3200400 h 3342640"/>
              <a:gd name="connsiteX44" fmla="*/ 2846413 w 5589613"/>
              <a:gd name="connsiteY44" fmla="*/ 3220720 h 3342640"/>
              <a:gd name="connsiteX45" fmla="*/ 3059773 w 5589613"/>
              <a:gd name="connsiteY45" fmla="*/ 3241040 h 3342640"/>
              <a:gd name="connsiteX46" fmla="*/ 3313773 w 5589613"/>
              <a:gd name="connsiteY46" fmla="*/ 3261360 h 3342640"/>
              <a:gd name="connsiteX47" fmla="*/ 3760813 w 5589613"/>
              <a:gd name="connsiteY47" fmla="*/ 3302000 h 3342640"/>
              <a:gd name="connsiteX48" fmla="*/ 4096093 w 5589613"/>
              <a:gd name="connsiteY48" fmla="*/ 3322320 h 3342640"/>
              <a:gd name="connsiteX49" fmla="*/ 4248493 w 5589613"/>
              <a:gd name="connsiteY49" fmla="*/ 3342640 h 3342640"/>
              <a:gd name="connsiteX50" fmla="*/ 4939373 w 5589613"/>
              <a:gd name="connsiteY50" fmla="*/ 3312160 h 3342640"/>
              <a:gd name="connsiteX51" fmla="*/ 5051133 w 5589613"/>
              <a:gd name="connsiteY51" fmla="*/ 3251200 h 3342640"/>
              <a:gd name="connsiteX52" fmla="*/ 5244173 w 5589613"/>
              <a:gd name="connsiteY52" fmla="*/ 3119120 h 3342640"/>
              <a:gd name="connsiteX53" fmla="*/ 5366093 w 5589613"/>
              <a:gd name="connsiteY53" fmla="*/ 3037840 h 3342640"/>
              <a:gd name="connsiteX54" fmla="*/ 5406733 w 5589613"/>
              <a:gd name="connsiteY54" fmla="*/ 3017520 h 3342640"/>
              <a:gd name="connsiteX55" fmla="*/ 5457533 w 5589613"/>
              <a:gd name="connsiteY55" fmla="*/ 2976880 h 3342640"/>
              <a:gd name="connsiteX56" fmla="*/ 5508333 w 5589613"/>
              <a:gd name="connsiteY56" fmla="*/ 2865120 h 3342640"/>
              <a:gd name="connsiteX57" fmla="*/ 5559133 w 5589613"/>
              <a:gd name="connsiteY57" fmla="*/ 2783840 h 3342640"/>
              <a:gd name="connsiteX58" fmla="*/ 5569293 w 5589613"/>
              <a:gd name="connsiteY58" fmla="*/ 2733040 h 3342640"/>
              <a:gd name="connsiteX59" fmla="*/ 5589613 w 5589613"/>
              <a:gd name="connsiteY59" fmla="*/ 2448560 h 3342640"/>
              <a:gd name="connsiteX60" fmla="*/ 5569293 w 5589613"/>
              <a:gd name="connsiteY60" fmla="*/ 2326640 h 3342640"/>
              <a:gd name="connsiteX61" fmla="*/ 5548973 w 5589613"/>
              <a:gd name="connsiteY61" fmla="*/ 2326640 h 334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589613" h="3342640">
                <a:moveTo>
                  <a:pt x="5548973" y="2326640"/>
                </a:moveTo>
                <a:lnTo>
                  <a:pt x="5548973" y="2326640"/>
                </a:lnTo>
                <a:cubicBezTo>
                  <a:pt x="5511962" y="2184765"/>
                  <a:pt x="5496033" y="2076139"/>
                  <a:pt x="5427053" y="1950720"/>
                </a:cubicBezTo>
                <a:cubicBezTo>
                  <a:pt x="5390360" y="1884005"/>
                  <a:pt x="5361697" y="1886822"/>
                  <a:pt x="5305133" y="1838960"/>
                </a:cubicBezTo>
                <a:cubicBezTo>
                  <a:pt x="5283196" y="1820398"/>
                  <a:pt x="5265437" y="1797330"/>
                  <a:pt x="5244173" y="1778000"/>
                </a:cubicBezTo>
                <a:cubicBezTo>
                  <a:pt x="5203852" y="1741344"/>
                  <a:pt x="5179508" y="1736762"/>
                  <a:pt x="5152733" y="1686560"/>
                </a:cubicBezTo>
                <a:cubicBezTo>
                  <a:pt x="5135568" y="1654376"/>
                  <a:pt x="5126637" y="1618411"/>
                  <a:pt x="5112093" y="1584960"/>
                </a:cubicBezTo>
                <a:cubicBezTo>
                  <a:pt x="5092759" y="1540492"/>
                  <a:pt x="5069950" y="1497570"/>
                  <a:pt x="5051133" y="1452880"/>
                </a:cubicBezTo>
                <a:cubicBezTo>
                  <a:pt x="5042821" y="1433139"/>
                  <a:pt x="5039789" y="1411368"/>
                  <a:pt x="5030813" y="1391920"/>
                </a:cubicBezTo>
                <a:cubicBezTo>
                  <a:pt x="4992724" y="1309395"/>
                  <a:pt x="4963372" y="1294650"/>
                  <a:pt x="4908893" y="1209040"/>
                </a:cubicBezTo>
                <a:cubicBezTo>
                  <a:pt x="4842357" y="1104483"/>
                  <a:pt x="4846273" y="1092301"/>
                  <a:pt x="4807293" y="975360"/>
                </a:cubicBezTo>
                <a:cubicBezTo>
                  <a:pt x="4801382" y="880788"/>
                  <a:pt x="4794006" y="720797"/>
                  <a:pt x="4776813" y="629920"/>
                </a:cubicBezTo>
                <a:cubicBezTo>
                  <a:pt x="4764444" y="564542"/>
                  <a:pt x="4747593" y="499821"/>
                  <a:pt x="4726013" y="436880"/>
                </a:cubicBezTo>
                <a:cubicBezTo>
                  <a:pt x="4706831" y="380931"/>
                  <a:pt x="4688931" y="322690"/>
                  <a:pt x="4654893" y="274320"/>
                </a:cubicBezTo>
                <a:cubicBezTo>
                  <a:pt x="4626767" y="234352"/>
                  <a:pt x="4484957" y="119397"/>
                  <a:pt x="4431373" y="91440"/>
                </a:cubicBezTo>
                <a:cubicBezTo>
                  <a:pt x="4306662" y="26373"/>
                  <a:pt x="4209733" y="25064"/>
                  <a:pt x="4065613" y="0"/>
                </a:cubicBezTo>
                <a:lnTo>
                  <a:pt x="3303613" y="50800"/>
                </a:lnTo>
                <a:cubicBezTo>
                  <a:pt x="3065343" y="68734"/>
                  <a:pt x="3111750" y="84293"/>
                  <a:pt x="2826093" y="111760"/>
                </a:cubicBezTo>
                <a:cubicBezTo>
                  <a:pt x="2230266" y="169051"/>
                  <a:pt x="2474471" y="153725"/>
                  <a:pt x="2094573" y="172720"/>
                </a:cubicBezTo>
                <a:cubicBezTo>
                  <a:pt x="2050546" y="186267"/>
                  <a:pt x="2007787" y="204972"/>
                  <a:pt x="1962493" y="213360"/>
                </a:cubicBezTo>
                <a:cubicBezTo>
                  <a:pt x="1915754" y="222015"/>
                  <a:pt x="1867351" y="217098"/>
                  <a:pt x="1820253" y="223520"/>
                </a:cubicBezTo>
                <a:cubicBezTo>
                  <a:pt x="1792582" y="227293"/>
                  <a:pt x="1766475" y="238987"/>
                  <a:pt x="1738973" y="243840"/>
                </a:cubicBezTo>
                <a:cubicBezTo>
                  <a:pt x="1708772" y="249170"/>
                  <a:pt x="1677932" y="249947"/>
                  <a:pt x="1647533" y="254000"/>
                </a:cubicBezTo>
                <a:cubicBezTo>
                  <a:pt x="1627113" y="256723"/>
                  <a:pt x="1606893" y="260773"/>
                  <a:pt x="1586573" y="264160"/>
                </a:cubicBezTo>
                <a:cubicBezTo>
                  <a:pt x="1549320" y="254000"/>
                  <a:pt x="1512677" y="241253"/>
                  <a:pt x="1474813" y="233680"/>
                </a:cubicBezTo>
                <a:cubicBezTo>
                  <a:pt x="1294297" y="197577"/>
                  <a:pt x="1088417" y="169287"/>
                  <a:pt x="905853" y="142240"/>
                </a:cubicBezTo>
                <a:lnTo>
                  <a:pt x="601053" y="162560"/>
                </a:lnTo>
                <a:cubicBezTo>
                  <a:pt x="218716" y="180482"/>
                  <a:pt x="361446" y="119804"/>
                  <a:pt x="194653" y="203200"/>
                </a:cubicBezTo>
                <a:cubicBezTo>
                  <a:pt x="139515" y="267527"/>
                  <a:pt x="73848" y="337573"/>
                  <a:pt x="42253" y="416560"/>
                </a:cubicBezTo>
                <a:cubicBezTo>
                  <a:pt x="21778" y="467748"/>
                  <a:pt x="21933" y="524933"/>
                  <a:pt x="11773" y="579120"/>
                </a:cubicBezTo>
                <a:cubicBezTo>
                  <a:pt x="-137" y="900699"/>
                  <a:pt x="-11096" y="1010187"/>
                  <a:pt x="21933" y="1381760"/>
                </a:cubicBezTo>
                <a:cubicBezTo>
                  <a:pt x="33469" y="1511536"/>
                  <a:pt x="60756" y="1639447"/>
                  <a:pt x="82893" y="1767840"/>
                </a:cubicBezTo>
                <a:cubicBezTo>
                  <a:pt x="108043" y="1913712"/>
                  <a:pt x="124818" y="2009491"/>
                  <a:pt x="184493" y="2143760"/>
                </a:cubicBezTo>
                <a:cubicBezTo>
                  <a:pt x="250030" y="2291217"/>
                  <a:pt x="371281" y="2483730"/>
                  <a:pt x="468973" y="2600960"/>
                </a:cubicBezTo>
                <a:cubicBezTo>
                  <a:pt x="485906" y="2621280"/>
                  <a:pt x="499867" y="2644502"/>
                  <a:pt x="519773" y="2661920"/>
                </a:cubicBezTo>
                <a:cubicBezTo>
                  <a:pt x="581471" y="2715906"/>
                  <a:pt x="640475" y="2775740"/>
                  <a:pt x="712813" y="2814320"/>
                </a:cubicBezTo>
                <a:cubicBezTo>
                  <a:pt x="763613" y="2841413"/>
                  <a:pt x="813718" y="2869852"/>
                  <a:pt x="865213" y="2895600"/>
                </a:cubicBezTo>
                <a:cubicBezTo>
                  <a:pt x="948071" y="2937029"/>
                  <a:pt x="1084723" y="2986230"/>
                  <a:pt x="1159853" y="3007360"/>
                </a:cubicBezTo>
                <a:cubicBezTo>
                  <a:pt x="1199515" y="3018515"/>
                  <a:pt x="1241554" y="3018742"/>
                  <a:pt x="1281773" y="3027680"/>
                </a:cubicBezTo>
                <a:cubicBezTo>
                  <a:pt x="1363559" y="3045855"/>
                  <a:pt x="1442674" y="3076792"/>
                  <a:pt x="1525613" y="3088640"/>
                </a:cubicBezTo>
                <a:cubicBezTo>
                  <a:pt x="1633106" y="3103996"/>
                  <a:pt x="1742424" y="3101224"/>
                  <a:pt x="1850733" y="3108960"/>
                </a:cubicBezTo>
                <a:cubicBezTo>
                  <a:pt x="1932087" y="3114771"/>
                  <a:pt x="2013437" y="3120958"/>
                  <a:pt x="2094573" y="3129280"/>
                </a:cubicBezTo>
                <a:cubicBezTo>
                  <a:pt x="2145555" y="3134509"/>
                  <a:pt x="2196571" y="3140316"/>
                  <a:pt x="2246973" y="3149600"/>
                </a:cubicBezTo>
                <a:cubicBezTo>
                  <a:pt x="2325367" y="3164041"/>
                  <a:pt x="2401496" y="3191008"/>
                  <a:pt x="2480653" y="3200400"/>
                </a:cubicBezTo>
                <a:cubicBezTo>
                  <a:pt x="2601911" y="3214786"/>
                  <a:pt x="2724605" y="3212172"/>
                  <a:pt x="2846413" y="3220720"/>
                </a:cubicBezTo>
                <a:cubicBezTo>
                  <a:pt x="2917680" y="3225721"/>
                  <a:pt x="2988600" y="3234851"/>
                  <a:pt x="3059773" y="3241040"/>
                </a:cubicBezTo>
                <a:lnTo>
                  <a:pt x="3313773" y="3261360"/>
                </a:lnTo>
                <a:cubicBezTo>
                  <a:pt x="3462786" y="3274907"/>
                  <a:pt x="3611416" y="3293700"/>
                  <a:pt x="3760813" y="3302000"/>
                </a:cubicBezTo>
                <a:lnTo>
                  <a:pt x="4096093" y="3322320"/>
                </a:lnTo>
                <a:cubicBezTo>
                  <a:pt x="4147088" y="3327420"/>
                  <a:pt x="4197693" y="3335867"/>
                  <a:pt x="4248493" y="3342640"/>
                </a:cubicBezTo>
                <a:cubicBezTo>
                  <a:pt x="4478786" y="3332480"/>
                  <a:pt x="4710337" y="3338253"/>
                  <a:pt x="4939373" y="3312160"/>
                </a:cubicBezTo>
                <a:cubicBezTo>
                  <a:pt x="4981535" y="3307357"/>
                  <a:pt x="5014289" y="3272254"/>
                  <a:pt x="5051133" y="3251200"/>
                </a:cubicBezTo>
                <a:cubicBezTo>
                  <a:pt x="5214641" y="3157767"/>
                  <a:pt x="5093403" y="3226813"/>
                  <a:pt x="5244173" y="3119120"/>
                </a:cubicBezTo>
                <a:cubicBezTo>
                  <a:pt x="5283918" y="3090730"/>
                  <a:pt x="5322406" y="3059683"/>
                  <a:pt x="5366093" y="3037840"/>
                </a:cubicBezTo>
                <a:cubicBezTo>
                  <a:pt x="5379640" y="3031067"/>
                  <a:pt x="5394131" y="3025921"/>
                  <a:pt x="5406733" y="3017520"/>
                </a:cubicBezTo>
                <a:cubicBezTo>
                  <a:pt x="5424776" y="3005491"/>
                  <a:pt x="5440600" y="2990427"/>
                  <a:pt x="5457533" y="2976880"/>
                </a:cubicBezTo>
                <a:cubicBezTo>
                  <a:pt x="5478536" y="2924371"/>
                  <a:pt x="5479356" y="2918245"/>
                  <a:pt x="5508333" y="2865120"/>
                </a:cubicBezTo>
                <a:cubicBezTo>
                  <a:pt x="5526714" y="2831421"/>
                  <a:pt x="5539225" y="2813702"/>
                  <a:pt x="5559133" y="2783840"/>
                </a:cubicBezTo>
                <a:cubicBezTo>
                  <a:pt x="5562520" y="2766907"/>
                  <a:pt x="5567151" y="2750175"/>
                  <a:pt x="5569293" y="2733040"/>
                </a:cubicBezTo>
                <a:cubicBezTo>
                  <a:pt x="5579547" y="2651006"/>
                  <a:pt x="5585161" y="2524239"/>
                  <a:pt x="5589613" y="2448560"/>
                </a:cubicBezTo>
                <a:cubicBezTo>
                  <a:pt x="5588609" y="2439527"/>
                  <a:pt x="5585540" y="2353719"/>
                  <a:pt x="5569293" y="2326640"/>
                </a:cubicBezTo>
                <a:cubicBezTo>
                  <a:pt x="5564365" y="2318426"/>
                  <a:pt x="5552360" y="2326640"/>
                  <a:pt x="5548973" y="232664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82B080-C55C-1322-F7A5-AEC33D99D701}"/>
              </a:ext>
            </a:extLst>
          </p:cNvPr>
          <p:cNvSpPr/>
          <p:nvPr/>
        </p:nvSpPr>
        <p:spPr bwMode="auto">
          <a:xfrm>
            <a:off x="9547495" y="304800"/>
            <a:ext cx="5011785" cy="7660640"/>
          </a:xfrm>
          <a:custGeom>
            <a:avLst/>
            <a:gdLst>
              <a:gd name="connsiteX0" fmla="*/ 2062749 w 4907549"/>
              <a:gd name="connsiteY0" fmla="*/ 0 h 7660640"/>
              <a:gd name="connsiteX1" fmla="*/ 2062749 w 4907549"/>
              <a:gd name="connsiteY1" fmla="*/ 0 h 7660640"/>
              <a:gd name="connsiteX2" fmla="*/ 1950989 w 4907549"/>
              <a:gd name="connsiteY2" fmla="*/ 10160 h 7660640"/>
              <a:gd name="connsiteX3" fmla="*/ 1920509 w 4907549"/>
              <a:gd name="connsiteY3" fmla="*/ 30480 h 7660640"/>
              <a:gd name="connsiteX4" fmla="*/ 1839229 w 4907549"/>
              <a:gd name="connsiteY4" fmla="*/ 111760 h 7660640"/>
              <a:gd name="connsiteX5" fmla="*/ 1524269 w 4907549"/>
              <a:gd name="connsiteY5" fmla="*/ 426720 h 7660640"/>
              <a:gd name="connsiteX6" fmla="*/ 1534429 w 4907549"/>
              <a:gd name="connsiteY6" fmla="*/ 985520 h 7660640"/>
              <a:gd name="connsiteX7" fmla="*/ 1524269 w 4907549"/>
              <a:gd name="connsiteY7" fmla="*/ 1219200 h 7660640"/>
              <a:gd name="connsiteX8" fmla="*/ 1503949 w 4907549"/>
              <a:gd name="connsiteY8" fmla="*/ 1341120 h 7660640"/>
              <a:gd name="connsiteX9" fmla="*/ 1473469 w 4907549"/>
              <a:gd name="connsiteY9" fmla="*/ 1717040 h 7660640"/>
              <a:gd name="connsiteX10" fmla="*/ 1442989 w 4907549"/>
              <a:gd name="connsiteY10" fmla="*/ 1808480 h 7660640"/>
              <a:gd name="connsiteX11" fmla="*/ 1412509 w 4907549"/>
              <a:gd name="connsiteY11" fmla="*/ 1859280 h 7660640"/>
              <a:gd name="connsiteX12" fmla="*/ 1361709 w 4907549"/>
              <a:gd name="connsiteY12" fmla="*/ 1950720 h 7660640"/>
              <a:gd name="connsiteX13" fmla="*/ 1351549 w 4907549"/>
              <a:gd name="connsiteY13" fmla="*/ 2001520 h 7660640"/>
              <a:gd name="connsiteX14" fmla="*/ 1321069 w 4907549"/>
              <a:gd name="connsiteY14" fmla="*/ 2052320 h 7660640"/>
              <a:gd name="connsiteX15" fmla="*/ 1290589 w 4907549"/>
              <a:gd name="connsiteY15" fmla="*/ 2133600 h 7660640"/>
              <a:gd name="connsiteX16" fmla="*/ 1280429 w 4907549"/>
              <a:gd name="connsiteY16" fmla="*/ 2255520 h 7660640"/>
              <a:gd name="connsiteX17" fmla="*/ 1229629 w 4907549"/>
              <a:gd name="connsiteY17" fmla="*/ 2885440 h 7660640"/>
              <a:gd name="connsiteX18" fmla="*/ 1067069 w 4907549"/>
              <a:gd name="connsiteY18" fmla="*/ 3302000 h 7660640"/>
              <a:gd name="connsiteX19" fmla="*/ 1016269 w 4907549"/>
              <a:gd name="connsiteY19" fmla="*/ 3434080 h 7660640"/>
              <a:gd name="connsiteX20" fmla="*/ 955309 w 4907549"/>
              <a:gd name="connsiteY20" fmla="*/ 3657600 h 7660640"/>
              <a:gd name="connsiteX21" fmla="*/ 874029 w 4907549"/>
              <a:gd name="connsiteY21" fmla="*/ 3708400 h 7660640"/>
              <a:gd name="connsiteX22" fmla="*/ 721629 w 4907549"/>
              <a:gd name="connsiteY22" fmla="*/ 3850640 h 7660640"/>
              <a:gd name="connsiteX23" fmla="*/ 559069 w 4907549"/>
              <a:gd name="connsiteY23" fmla="*/ 3952240 h 7660640"/>
              <a:gd name="connsiteX24" fmla="*/ 508269 w 4907549"/>
              <a:gd name="connsiteY24" fmla="*/ 4439920 h 7660640"/>
              <a:gd name="connsiteX25" fmla="*/ 487949 w 4907549"/>
              <a:gd name="connsiteY25" fmla="*/ 4561840 h 7660640"/>
              <a:gd name="connsiteX26" fmla="*/ 447309 w 4907549"/>
              <a:gd name="connsiteY26" fmla="*/ 4693920 h 7660640"/>
              <a:gd name="connsiteX27" fmla="*/ 416829 w 4907549"/>
              <a:gd name="connsiteY27" fmla="*/ 4866640 h 7660640"/>
              <a:gd name="connsiteX28" fmla="*/ 366029 w 4907549"/>
              <a:gd name="connsiteY28" fmla="*/ 5049520 h 7660640"/>
              <a:gd name="connsiteX29" fmla="*/ 335549 w 4907549"/>
              <a:gd name="connsiteY29" fmla="*/ 5201920 h 7660640"/>
              <a:gd name="connsiteX30" fmla="*/ 213629 w 4907549"/>
              <a:gd name="connsiteY30" fmla="*/ 5598160 h 7660640"/>
              <a:gd name="connsiteX31" fmla="*/ 162829 w 4907549"/>
              <a:gd name="connsiteY31" fmla="*/ 5770880 h 7660640"/>
              <a:gd name="connsiteX32" fmla="*/ 122189 w 4907549"/>
              <a:gd name="connsiteY32" fmla="*/ 5943600 h 7660640"/>
              <a:gd name="connsiteX33" fmla="*/ 112029 w 4907549"/>
              <a:gd name="connsiteY33" fmla="*/ 6065520 h 7660640"/>
              <a:gd name="connsiteX34" fmla="*/ 51069 w 4907549"/>
              <a:gd name="connsiteY34" fmla="*/ 6329680 h 7660640"/>
              <a:gd name="connsiteX35" fmla="*/ 10429 w 4907549"/>
              <a:gd name="connsiteY35" fmla="*/ 6553200 h 7660640"/>
              <a:gd name="connsiteX36" fmla="*/ 30749 w 4907549"/>
              <a:gd name="connsiteY36" fmla="*/ 7142480 h 7660640"/>
              <a:gd name="connsiteX37" fmla="*/ 51069 w 4907549"/>
              <a:gd name="connsiteY37" fmla="*/ 7193280 h 7660640"/>
              <a:gd name="connsiteX38" fmla="*/ 152669 w 4907549"/>
              <a:gd name="connsiteY38" fmla="*/ 7315200 h 7660640"/>
              <a:gd name="connsiteX39" fmla="*/ 284749 w 4907549"/>
              <a:gd name="connsiteY39" fmla="*/ 7426960 h 7660640"/>
              <a:gd name="connsiteX40" fmla="*/ 559069 w 4907549"/>
              <a:gd name="connsiteY40" fmla="*/ 7569200 h 7660640"/>
              <a:gd name="connsiteX41" fmla="*/ 620029 w 4907549"/>
              <a:gd name="connsiteY41" fmla="*/ 7579360 h 7660640"/>
              <a:gd name="connsiteX42" fmla="*/ 721629 w 4907549"/>
              <a:gd name="connsiteY42" fmla="*/ 7609840 h 7660640"/>
              <a:gd name="connsiteX43" fmla="*/ 884189 w 4907549"/>
              <a:gd name="connsiteY43" fmla="*/ 7630160 h 7660640"/>
              <a:gd name="connsiteX44" fmla="*/ 1128029 w 4907549"/>
              <a:gd name="connsiteY44" fmla="*/ 7660640 h 7660640"/>
              <a:gd name="connsiteX45" fmla="*/ 1757949 w 4907549"/>
              <a:gd name="connsiteY45" fmla="*/ 7640320 h 7660640"/>
              <a:gd name="connsiteX46" fmla="*/ 1849389 w 4907549"/>
              <a:gd name="connsiteY46" fmla="*/ 7609840 h 7660640"/>
              <a:gd name="connsiteX47" fmla="*/ 2144029 w 4907549"/>
              <a:gd name="connsiteY47" fmla="*/ 7538720 h 7660640"/>
              <a:gd name="connsiteX48" fmla="*/ 2712989 w 4907549"/>
              <a:gd name="connsiteY48" fmla="*/ 7528560 h 7660640"/>
              <a:gd name="connsiteX49" fmla="*/ 3383549 w 4907549"/>
              <a:gd name="connsiteY49" fmla="*/ 7538720 h 7660640"/>
              <a:gd name="connsiteX50" fmla="*/ 3617229 w 4907549"/>
              <a:gd name="connsiteY50" fmla="*/ 7548880 h 7660640"/>
              <a:gd name="connsiteX51" fmla="*/ 3911869 w 4907549"/>
              <a:gd name="connsiteY51" fmla="*/ 7518400 h 7660640"/>
              <a:gd name="connsiteX52" fmla="*/ 4013469 w 4907549"/>
              <a:gd name="connsiteY52" fmla="*/ 7447280 h 7660640"/>
              <a:gd name="connsiteX53" fmla="*/ 4155709 w 4907549"/>
              <a:gd name="connsiteY53" fmla="*/ 7366000 h 7660640"/>
              <a:gd name="connsiteX54" fmla="*/ 4267469 w 4907549"/>
              <a:gd name="connsiteY54" fmla="*/ 7233920 h 7660640"/>
              <a:gd name="connsiteX55" fmla="*/ 4297949 w 4907549"/>
              <a:gd name="connsiteY55" fmla="*/ 7081520 h 7660640"/>
              <a:gd name="connsiteX56" fmla="*/ 4348749 w 4907549"/>
              <a:gd name="connsiteY56" fmla="*/ 6959600 h 7660640"/>
              <a:gd name="connsiteX57" fmla="*/ 4358909 w 4907549"/>
              <a:gd name="connsiteY57" fmla="*/ 6888480 h 7660640"/>
              <a:gd name="connsiteX58" fmla="*/ 4369069 w 4907549"/>
              <a:gd name="connsiteY58" fmla="*/ 6807200 h 7660640"/>
              <a:gd name="connsiteX59" fmla="*/ 4389389 w 4907549"/>
              <a:gd name="connsiteY59" fmla="*/ 6736080 h 7660640"/>
              <a:gd name="connsiteX60" fmla="*/ 4430029 w 4907549"/>
              <a:gd name="connsiteY60" fmla="*/ 5831840 h 7660640"/>
              <a:gd name="connsiteX61" fmla="*/ 4450349 w 4907549"/>
              <a:gd name="connsiteY61" fmla="*/ 5669280 h 7660640"/>
              <a:gd name="connsiteX62" fmla="*/ 4490989 w 4907549"/>
              <a:gd name="connsiteY62" fmla="*/ 5516880 h 7660640"/>
              <a:gd name="connsiteX63" fmla="*/ 4531629 w 4907549"/>
              <a:gd name="connsiteY63" fmla="*/ 5344160 h 7660640"/>
              <a:gd name="connsiteX64" fmla="*/ 4592589 w 4907549"/>
              <a:gd name="connsiteY64" fmla="*/ 5049520 h 7660640"/>
              <a:gd name="connsiteX65" fmla="*/ 4633229 w 4907549"/>
              <a:gd name="connsiteY65" fmla="*/ 4785360 h 7660640"/>
              <a:gd name="connsiteX66" fmla="*/ 4612909 w 4907549"/>
              <a:gd name="connsiteY66" fmla="*/ 4226560 h 7660640"/>
              <a:gd name="connsiteX67" fmla="*/ 4511309 w 4907549"/>
              <a:gd name="connsiteY67" fmla="*/ 3982720 h 7660640"/>
              <a:gd name="connsiteX68" fmla="*/ 4358909 w 4907549"/>
              <a:gd name="connsiteY68" fmla="*/ 3596640 h 7660640"/>
              <a:gd name="connsiteX69" fmla="*/ 4318269 w 4907549"/>
              <a:gd name="connsiteY69" fmla="*/ 3342640 h 7660640"/>
              <a:gd name="connsiteX70" fmla="*/ 4328429 w 4907549"/>
              <a:gd name="connsiteY70" fmla="*/ 3159760 h 7660640"/>
              <a:gd name="connsiteX71" fmla="*/ 4460509 w 4907549"/>
              <a:gd name="connsiteY71" fmla="*/ 3108960 h 7660640"/>
              <a:gd name="connsiteX72" fmla="*/ 4531629 w 4907549"/>
              <a:gd name="connsiteY72" fmla="*/ 3068320 h 7660640"/>
              <a:gd name="connsiteX73" fmla="*/ 4572269 w 4907549"/>
              <a:gd name="connsiteY73" fmla="*/ 3037840 h 7660640"/>
              <a:gd name="connsiteX74" fmla="*/ 4592589 w 4907549"/>
              <a:gd name="connsiteY74" fmla="*/ 3007360 h 7660640"/>
              <a:gd name="connsiteX75" fmla="*/ 4663709 w 4907549"/>
              <a:gd name="connsiteY75" fmla="*/ 2895600 h 7660640"/>
              <a:gd name="connsiteX76" fmla="*/ 4795789 w 4907549"/>
              <a:gd name="connsiteY76" fmla="*/ 2773680 h 7660640"/>
              <a:gd name="connsiteX77" fmla="*/ 4856749 w 4907549"/>
              <a:gd name="connsiteY77" fmla="*/ 2733040 h 7660640"/>
              <a:gd name="connsiteX78" fmla="*/ 4866909 w 4907549"/>
              <a:gd name="connsiteY78" fmla="*/ 2702560 h 7660640"/>
              <a:gd name="connsiteX79" fmla="*/ 4897389 w 4907549"/>
              <a:gd name="connsiteY79" fmla="*/ 2641600 h 7660640"/>
              <a:gd name="connsiteX80" fmla="*/ 4907549 w 4907549"/>
              <a:gd name="connsiteY80" fmla="*/ 2590800 h 7660640"/>
              <a:gd name="connsiteX81" fmla="*/ 4826269 w 4907549"/>
              <a:gd name="connsiteY81" fmla="*/ 2235200 h 7660640"/>
              <a:gd name="connsiteX82" fmla="*/ 4775469 w 4907549"/>
              <a:gd name="connsiteY82" fmla="*/ 2042160 h 7660640"/>
              <a:gd name="connsiteX83" fmla="*/ 4744989 w 4907549"/>
              <a:gd name="connsiteY83" fmla="*/ 1981200 h 7660640"/>
              <a:gd name="connsiteX84" fmla="*/ 4612909 w 4907549"/>
              <a:gd name="connsiteY84" fmla="*/ 1767840 h 7660640"/>
              <a:gd name="connsiteX85" fmla="*/ 4460509 w 4907549"/>
              <a:gd name="connsiteY85" fmla="*/ 1452880 h 7660640"/>
              <a:gd name="connsiteX86" fmla="*/ 4399549 w 4907549"/>
              <a:gd name="connsiteY86" fmla="*/ 1270000 h 7660640"/>
              <a:gd name="connsiteX87" fmla="*/ 4206509 w 4907549"/>
              <a:gd name="connsiteY87" fmla="*/ 955040 h 7660640"/>
              <a:gd name="connsiteX88" fmla="*/ 4125229 w 4907549"/>
              <a:gd name="connsiteY88" fmla="*/ 863600 h 7660640"/>
              <a:gd name="connsiteX89" fmla="*/ 3871229 w 4907549"/>
              <a:gd name="connsiteY89" fmla="*/ 711200 h 7660640"/>
              <a:gd name="connsiteX90" fmla="*/ 3485149 w 4907549"/>
              <a:gd name="connsiteY90" fmla="*/ 599440 h 7660640"/>
              <a:gd name="connsiteX91" fmla="*/ 3363229 w 4907549"/>
              <a:gd name="connsiteY91" fmla="*/ 558800 h 7660640"/>
              <a:gd name="connsiteX92" fmla="*/ 3180349 w 4907549"/>
              <a:gd name="connsiteY92" fmla="*/ 457200 h 7660640"/>
              <a:gd name="connsiteX93" fmla="*/ 2977149 w 4907549"/>
              <a:gd name="connsiteY93" fmla="*/ 375920 h 7660640"/>
              <a:gd name="connsiteX94" fmla="*/ 2916189 w 4907549"/>
              <a:gd name="connsiteY94" fmla="*/ 345440 h 7660640"/>
              <a:gd name="connsiteX95" fmla="*/ 2885709 w 4907549"/>
              <a:gd name="connsiteY95" fmla="*/ 314960 h 7660640"/>
              <a:gd name="connsiteX96" fmla="*/ 2875549 w 4907549"/>
              <a:gd name="connsiteY96" fmla="*/ 264160 h 7660640"/>
              <a:gd name="connsiteX97" fmla="*/ 2773949 w 4907549"/>
              <a:gd name="connsiteY97" fmla="*/ 172720 h 7660640"/>
              <a:gd name="connsiteX98" fmla="*/ 2682509 w 4907549"/>
              <a:gd name="connsiteY98" fmla="*/ 121920 h 7660640"/>
              <a:gd name="connsiteX99" fmla="*/ 2479309 w 4907549"/>
              <a:gd name="connsiteY99" fmla="*/ 91440 h 7660640"/>
              <a:gd name="connsiteX100" fmla="*/ 2377709 w 4907549"/>
              <a:gd name="connsiteY100" fmla="*/ 60960 h 7660640"/>
              <a:gd name="connsiteX101" fmla="*/ 2347229 w 4907549"/>
              <a:gd name="connsiteY101" fmla="*/ 50800 h 7660640"/>
              <a:gd name="connsiteX102" fmla="*/ 2245629 w 4907549"/>
              <a:gd name="connsiteY102" fmla="*/ 30480 h 7660640"/>
              <a:gd name="connsiteX103" fmla="*/ 2062749 w 4907549"/>
              <a:gd name="connsiteY103" fmla="*/ 0 h 766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907549" h="7660640">
                <a:moveTo>
                  <a:pt x="2062749" y="0"/>
                </a:moveTo>
                <a:lnTo>
                  <a:pt x="2062749" y="0"/>
                </a:lnTo>
                <a:cubicBezTo>
                  <a:pt x="2025496" y="3387"/>
                  <a:pt x="1987566" y="2322"/>
                  <a:pt x="1950989" y="10160"/>
                </a:cubicBezTo>
                <a:cubicBezTo>
                  <a:pt x="1939049" y="12719"/>
                  <a:pt x="1929544" y="22266"/>
                  <a:pt x="1920509" y="30480"/>
                </a:cubicBezTo>
                <a:cubicBezTo>
                  <a:pt x="1892158" y="56254"/>
                  <a:pt x="1867867" y="86304"/>
                  <a:pt x="1839229" y="111760"/>
                </a:cubicBezTo>
                <a:cubicBezTo>
                  <a:pt x="1564971" y="355545"/>
                  <a:pt x="1723067" y="178223"/>
                  <a:pt x="1524269" y="426720"/>
                </a:cubicBezTo>
                <a:cubicBezTo>
                  <a:pt x="1527656" y="612987"/>
                  <a:pt x="1534429" y="799223"/>
                  <a:pt x="1534429" y="985520"/>
                </a:cubicBezTo>
                <a:cubicBezTo>
                  <a:pt x="1534429" y="1063487"/>
                  <a:pt x="1529455" y="1141406"/>
                  <a:pt x="1524269" y="1219200"/>
                </a:cubicBezTo>
                <a:cubicBezTo>
                  <a:pt x="1521749" y="1257006"/>
                  <a:pt x="1511535" y="1303188"/>
                  <a:pt x="1503949" y="1341120"/>
                </a:cubicBezTo>
                <a:cubicBezTo>
                  <a:pt x="1493789" y="1466427"/>
                  <a:pt x="1485676" y="1591916"/>
                  <a:pt x="1473469" y="1717040"/>
                </a:cubicBezTo>
                <a:cubicBezTo>
                  <a:pt x="1471117" y="1741146"/>
                  <a:pt x="1452519" y="1789419"/>
                  <a:pt x="1442989" y="1808480"/>
                </a:cubicBezTo>
                <a:cubicBezTo>
                  <a:pt x="1434158" y="1826143"/>
                  <a:pt x="1421340" y="1841617"/>
                  <a:pt x="1412509" y="1859280"/>
                </a:cubicBezTo>
                <a:cubicBezTo>
                  <a:pt x="1365943" y="1952411"/>
                  <a:pt x="1421661" y="1870784"/>
                  <a:pt x="1361709" y="1950720"/>
                </a:cubicBezTo>
                <a:cubicBezTo>
                  <a:pt x="1358322" y="1967653"/>
                  <a:pt x="1357962" y="1985486"/>
                  <a:pt x="1351549" y="2001520"/>
                </a:cubicBezTo>
                <a:cubicBezTo>
                  <a:pt x="1344215" y="2019855"/>
                  <a:pt x="1329900" y="2034657"/>
                  <a:pt x="1321069" y="2052320"/>
                </a:cubicBezTo>
                <a:cubicBezTo>
                  <a:pt x="1308920" y="2076617"/>
                  <a:pt x="1299382" y="2107220"/>
                  <a:pt x="1290589" y="2133600"/>
                </a:cubicBezTo>
                <a:cubicBezTo>
                  <a:pt x="1287202" y="2174240"/>
                  <a:pt x="1282432" y="2214788"/>
                  <a:pt x="1280429" y="2255520"/>
                </a:cubicBezTo>
                <a:cubicBezTo>
                  <a:pt x="1274242" y="2381321"/>
                  <a:pt x="1293109" y="2705025"/>
                  <a:pt x="1229629" y="2885440"/>
                </a:cubicBezTo>
                <a:cubicBezTo>
                  <a:pt x="1180158" y="3026042"/>
                  <a:pt x="1121092" y="3163083"/>
                  <a:pt x="1067069" y="3302000"/>
                </a:cubicBezTo>
                <a:cubicBezTo>
                  <a:pt x="1049972" y="3345963"/>
                  <a:pt x="1016269" y="3434080"/>
                  <a:pt x="1016269" y="3434080"/>
                </a:cubicBezTo>
                <a:cubicBezTo>
                  <a:pt x="1009421" y="3470600"/>
                  <a:pt x="998981" y="3608470"/>
                  <a:pt x="955309" y="3657600"/>
                </a:cubicBezTo>
                <a:cubicBezTo>
                  <a:pt x="949068" y="3664621"/>
                  <a:pt x="886912" y="3695517"/>
                  <a:pt x="874029" y="3708400"/>
                </a:cubicBezTo>
                <a:cubicBezTo>
                  <a:pt x="770493" y="3811936"/>
                  <a:pt x="884828" y="3737656"/>
                  <a:pt x="721629" y="3850640"/>
                </a:cubicBezTo>
                <a:cubicBezTo>
                  <a:pt x="669091" y="3887012"/>
                  <a:pt x="559069" y="3952240"/>
                  <a:pt x="559069" y="3952240"/>
                </a:cubicBezTo>
                <a:cubicBezTo>
                  <a:pt x="542136" y="4114800"/>
                  <a:pt x="527208" y="4277582"/>
                  <a:pt x="508269" y="4439920"/>
                </a:cubicBezTo>
                <a:cubicBezTo>
                  <a:pt x="503495" y="4480843"/>
                  <a:pt x="497564" y="4521777"/>
                  <a:pt x="487949" y="4561840"/>
                </a:cubicBezTo>
                <a:cubicBezTo>
                  <a:pt x="477199" y="4606632"/>
                  <a:pt x="457776" y="4649061"/>
                  <a:pt x="447309" y="4693920"/>
                </a:cubicBezTo>
                <a:cubicBezTo>
                  <a:pt x="434024" y="4750854"/>
                  <a:pt x="429856" y="4809647"/>
                  <a:pt x="416829" y="4866640"/>
                </a:cubicBezTo>
                <a:cubicBezTo>
                  <a:pt x="402731" y="4928317"/>
                  <a:pt x="380935" y="4988033"/>
                  <a:pt x="366029" y="5049520"/>
                </a:cubicBezTo>
                <a:cubicBezTo>
                  <a:pt x="353823" y="5099868"/>
                  <a:pt x="346787" y="5151348"/>
                  <a:pt x="335549" y="5201920"/>
                </a:cubicBezTo>
                <a:cubicBezTo>
                  <a:pt x="289628" y="5408567"/>
                  <a:pt x="300057" y="5304305"/>
                  <a:pt x="213629" y="5598160"/>
                </a:cubicBezTo>
                <a:lnTo>
                  <a:pt x="162829" y="5770880"/>
                </a:lnTo>
                <a:cubicBezTo>
                  <a:pt x="123972" y="6120593"/>
                  <a:pt x="187498" y="5617053"/>
                  <a:pt x="122189" y="5943600"/>
                </a:cubicBezTo>
                <a:cubicBezTo>
                  <a:pt x="114191" y="5983589"/>
                  <a:pt x="119417" y="6025414"/>
                  <a:pt x="112029" y="6065520"/>
                </a:cubicBezTo>
                <a:cubicBezTo>
                  <a:pt x="95658" y="6154392"/>
                  <a:pt x="68792" y="6241067"/>
                  <a:pt x="51069" y="6329680"/>
                </a:cubicBezTo>
                <a:cubicBezTo>
                  <a:pt x="22669" y="6471680"/>
                  <a:pt x="36427" y="6397213"/>
                  <a:pt x="10429" y="6553200"/>
                </a:cubicBezTo>
                <a:cubicBezTo>
                  <a:pt x="-2473" y="6837046"/>
                  <a:pt x="-10539" y="6803915"/>
                  <a:pt x="30749" y="7142480"/>
                </a:cubicBezTo>
                <a:cubicBezTo>
                  <a:pt x="32957" y="7160584"/>
                  <a:pt x="42913" y="7176968"/>
                  <a:pt x="51069" y="7193280"/>
                </a:cubicBezTo>
                <a:cubicBezTo>
                  <a:pt x="82888" y="7256919"/>
                  <a:pt x="94596" y="7257127"/>
                  <a:pt x="152669" y="7315200"/>
                </a:cubicBezTo>
                <a:cubicBezTo>
                  <a:pt x="214254" y="7376785"/>
                  <a:pt x="210496" y="7379708"/>
                  <a:pt x="284749" y="7426960"/>
                </a:cubicBezTo>
                <a:cubicBezTo>
                  <a:pt x="333694" y="7458107"/>
                  <a:pt x="487404" y="7557256"/>
                  <a:pt x="559069" y="7569200"/>
                </a:cubicBezTo>
                <a:cubicBezTo>
                  <a:pt x="579389" y="7572587"/>
                  <a:pt x="600044" y="7574364"/>
                  <a:pt x="620029" y="7579360"/>
                </a:cubicBezTo>
                <a:cubicBezTo>
                  <a:pt x="690720" y="7597033"/>
                  <a:pt x="662501" y="7599090"/>
                  <a:pt x="721629" y="7609840"/>
                </a:cubicBezTo>
                <a:cubicBezTo>
                  <a:pt x="833819" y="7630238"/>
                  <a:pt x="755232" y="7609798"/>
                  <a:pt x="884189" y="7630160"/>
                </a:cubicBezTo>
                <a:cubicBezTo>
                  <a:pt x="1104572" y="7664957"/>
                  <a:pt x="852008" y="7640924"/>
                  <a:pt x="1128029" y="7660640"/>
                </a:cubicBezTo>
                <a:cubicBezTo>
                  <a:pt x="1338002" y="7653867"/>
                  <a:pt x="1548385" y="7655078"/>
                  <a:pt x="1757949" y="7640320"/>
                </a:cubicBezTo>
                <a:cubicBezTo>
                  <a:pt x="1789998" y="7638063"/>
                  <a:pt x="1818615" y="7619072"/>
                  <a:pt x="1849389" y="7609840"/>
                </a:cubicBezTo>
                <a:cubicBezTo>
                  <a:pt x="1910462" y="7591518"/>
                  <a:pt x="2102859" y="7541502"/>
                  <a:pt x="2144029" y="7538720"/>
                </a:cubicBezTo>
                <a:cubicBezTo>
                  <a:pt x="2333281" y="7525933"/>
                  <a:pt x="2523336" y="7531947"/>
                  <a:pt x="2712989" y="7528560"/>
                </a:cubicBezTo>
                <a:cubicBezTo>
                  <a:pt x="3008433" y="7501701"/>
                  <a:pt x="2797035" y="7516162"/>
                  <a:pt x="3383549" y="7538720"/>
                </a:cubicBezTo>
                <a:lnTo>
                  <a:pt x="3617229" y="7548880"/>
                </a:lnTo>
                <a:cubicBezTo>
                  <a:pt x="3715442" y="7538720"/>
                  <a:pt x="3816226" y="7542924"/>
                  <a:pt x="3911869" y="7518400"/>
                </a:cubicBezTo>
                <a:cubicBezTo>
                  <a:pt x="3951913" y="7508132"/>
                  <a:pt x="3978413" y="7469190"/>
                  <a:pt x="4013469" y="7447280"/>
                </a:cubicBezTo>
                <a:cubicBezTo>
                  <a:pt x="4059777" y="7418338"/>
                  <a:pt x="4108296" y="7393093"/>
                  <a:pt x="4155709" y="7366000"/>
                </a:cubicBezTo>
                <a:cubicBezTo>
                  <a:pt x="4192962" y="7321973"/>
                  <a:pt x="4241677" y="7285504"/>
                  <a:pt x="4267469" y="7233920"/>
                </a:cubicBezTo>
                <a:cubicBezTo>
                  <a:pt x="4290637" y="7187583"/>
                  <a:pt x="4283232" y="7131192"/>
                  <a:pt x="4297949" y="7081520"/>
                </a:cubicBezTo>
                <a:cubicBezTo>
                  <a:pt x="4310456" y="7039307"/>
                  <a:pt x="4331816" y="7000240"/>
                  <a:pt x="4348749" y="6959600"/>
                </a:cubicBezTo>
                <a:cubicBezTo>
                  <a:pt x="4352136" y="6935893"/>
                  <a:pt x="4355744" y="6912217"/>
                  <a:pt x="4358909" y="6888480"/>
                </a:cubicBezTo>
                <a:cubicBezTo>
                  <a:pt x="4362518" y="6861415"/>
                  <a:pt x="4363714" y="6833974"/>
                  <a:pt x="4369069" y="6807200"/>
                </a:cubicBezTo>
                <a:cubicBezTo>
                  <a:pt x="4373904" y="6783023"/>
                  <a:pt x="4382616" y="6759787"/>
                  <a:pt x="4389389" y="6736080"/>
                </a:cubicBezTo>
                <a:cubicBezTo>
                  <a:pt x="4402936" y="6434667"/>
                  <a:pt x="4392606" y="6131228"/>
                  <a:pt x="4430029" y="5831840"/>
                </a:cubicBezTo>
                <a:cubicBezTo>
                  <a:pt x="4436802" y="5777653"/>
                  <a:pt x="4439972" y="5722893"/>
                  <a:pt x="4450349" y="5669280"/>
                </a:cubicBezTo>
                <a:cubicBezTo>
                  <a:pt x="4460339" y="5617663"/>
                  <a:pt x="4478238" y="5567885"/>
                  <a:pt x="4490989" y="5516880"/>
                </a:cubicBezTo>
                <a:cubicBezTo>
                  <a:pt x="4505334" y="5459500"/>
                  <a:pt x="4519065" y="5401956"/>
                  <a:pt x="4531629" y="5344160"/>
                </a:cubicBezTo>
                <a:cubicBezTo>
                  <a:pt x="4552934" y="5246156"/>
                  <a:pt x="4576101" y="5148449"/>
                  <a:pt x="4592589" y="5049520"/>
                </a:cubicBezTo>
                <a:cubicBezTo>
                  <a:pt x="4620783" y="4880357"/>
                  <a:pt x="4607082" y="4968386"/>
                  <a:pt x="4633229" y="4785360"/>
                </a:cubicBezTo>
                <a:cubicBezTo>
                  <a:pt x="4626456" y="4599093"/>
                  <a:pt x="4627204" y="4412401"/>
                  <a:pt x="4612909" y="4226560"/>
                </a:cubicBezTo>
                <a:cubicBezTo>
                  <a:pt x="4606869" y="4148036"/>
                  <a:pt x="4538764" y="4045866"/>
                  <a:pt x="4511309" y="3982720"/>
                </a:cubicBezTo>
                <a:cubicBezTo>
                  <a:pt x="4460818" y="3866592"/>
                  <a:pt x="4390886" y="3724550"/>
                  <a:pt x="4358909" y="3596640"/>
                </a:cubicBezTo>
                <a:cubicBezTo>
                  <a:pt x="4338361" y="3514448"/>
                  <a:pt x="4328826" y="3427094"/>
                  <a:pt x="4318269" y="3342640"/>
                </a:cubicBezTo>
                <a:cubicBezTo>
                  <a:pt x="4321656" y="3281680"/>
                  <a:pt x="4296684" y="3211912"/>
                  <a:pt x="4328429" y="3159760"/>
                </a:cubicBezTo>
                <a:cubicBezTo>
                  <a:pt x="4352955" y="3119467"/>
                  <a:pt x="4417493" y="3128317"/>
                  <a:pt x="4460509" y="3108960"/>
                </a:cubicBezTo>
                <a:cubicBezTo>
                  <a:pt x="4485408" y="3097755"/>
                  <a:pt x="4508594" y="3082979"/>
                  <a:pt x="4531629" y="3068320"/>
                </a:cubicBezTo>
                <a:cubicBezTo>
                  <a:pt x="4545915" y="3059229"/>
                  <a:pt x="4560295" y="3049814"/>
                  <a:pt x="4572269" y="3037840"/>
                </a:cubicBezTo>
                <a:cubicBezTo>
                  <a:pt x="4580903" y="3029206"/>
                  <a:pt x="4586307" y="3017831"/>
                  <a:pt x="4592589" y="3007360"/>
                </a:cubicBezTo>
                <a:cubicBezTo>
                  <a:pt x="4616912" y="2966821"/>
                  <a:pt x="4632176" y="2930000"/>
                  <a:pt x="4663709" y="2895600"/>
                </a:cubicBezTo>
                <a:cubicBezTo>
                  <a:pt x="4707645" y="2847670"/>
                  <a:pt x="4744883" y="2810702"/>
                  <a:pt x="4795789" y="2773680"/>
                </a:cubicBezTo>
                <a:cubicBezTo>
                  <a:pt x="4815540" y="2759316"/>
                  <a:pt x="4836429" y="2746587"/>
                  <a:pt x="4856749" y="2733040"/>
                </a:cubicBezTo>
                <a:cubicBezTo>
                  <a:pt x="4860136" y="2722880"/>
                  <a:pt x="4862559" y="2712347"/>
                  <a:pt x="4866909" y="2702560"/>
                </a:cubicBezTo>
                <a:cubicBezTo>
                  <a:pt x="4876136" y="2681800"/>
                  <a:pt x="4889625" y="2662951"/>
                  <a:pt x="4897389" y="2641600"/>
                </a:cubicBezTo>
                <a:cubicBezTo>
                  <a:pt x="4903290" y="2625371"/>
                  <a:pt x="4904162" y="2607733"/>
                  <a:pt x="4907549" y="2590800"/>
                </a:cubicBezTo>
                <a:cubicBezTo>
                  <a:pt x="4878059" y="2472840"/>
                  <a:pt x="4857213" y="2352787"/>
                  <a:pt x="4826269" y="2235200"/>
                </a:cubicBezTo>
                <a:cubicBezTo>
                  <a:pt x="4809336" y="2170853"/>
                  <a:pt x="4795748" y="2105532"/>
                  <a:pt x="4775469" y="2042160"/>
                </a:cubicBezTo>
                <a:cubicBezTo>
                  <a:pt x="4768545" y="2020522"/>
                  <a:pt x="4756571" y="2000744"/>
                  <a:pt x="4744989" y="1981200"/>
                </a:cubicBezTo>
                <a:cubicBezTo>
                  <a:pt x="4702347" y="1909241"/>
                  <a:pt x="4649341" y="1843133"/>
                  <a:pt x="4612909" y="1767840"/>
                </a:cubicBezTo>
                <a:cubicBezTo>
                  <a:pt x="4562109" y="1662853"/>
                  <a:pt x="4497391" y="1563526"/>
                  <a:pt x="4460509" y="1452880"/>
                </a:cubicBezTo>
                <a:cubicBezTo>
                  <a:pt x="4440189" y="1391920"/>
                  <a:pt x="4424861" y="1329062"/>
                  <a:pt x="4399549" y="1270000"/>
                </a:cubicBezTo>
                <a:cubicBezTo>
                  <a:pt x="4348881" y="1151775"/>
                  <a:pt x="4285121" y="1055489"/>
                  <a:pt x="4206509" y="955040"/>
                </a:cubicBezTo>
                <a:cubicBezTo>
                  <a:pt x="4181375" y="922925"/>
                  <a:pt x="4156302" y="890012"/>
                  <a:pt x="4125229" y="863600"/>
                </a:cubicBezTo>
                <a:cubicBezTo>
                  <a:pt x="4080218" y="825341"/>
                  <a:pt x="3924984" y="733038"/>
                  <a:pt x="3871229" y="711200"/>
                </a:cubicBezTo>
                <a:cubicBezTo>
                  <a:pt x="3753502" y="663373"/>
                  <a:pt x="3606620" y="634706"/>
                  <a:pt x="3485149" y="599440"/>
                </a:cubicBezTo>
                <a:cubicBezTo>
                  <a:pt x="3444009" y="587496"/>
                  <a:pt x="3403426" y="573609"/>
                  <a:pt x="3363229" y="558800"/>
                </a:cubicBezTo>
                <a:cubicBezTo>
                  <a:pt x="3251433" y="517612"/>
                  <a:pt x="3314022" y="530720"/>
                  <a:pt x="3180349" y="457200"/>
                </a:cubicBezTo>
                <a:cubicBezTo>
                  <a:pt x="3108244" y="417542"/>
                  <a:pt x="3054228" y="407658"/>
                  <a:pt x="2977149" y="375920"/>
                </a:cubicBezTo>
                <a:cubicBezTo>
                  <a:pt x="2956142" y="367270"/>
                  <a:pt x="2935092" y="358042"/>
                  <a:pt x="2916189" y="345440"/>
                </a:cubicBezTo>
                <a:cubicBezTo>
                  <a:pt x="2904234" y="337470"/>
                  <a:pt x="2895869" y="325120"/>
                  <a:pt x="2885709" y="314960"/>
                </a:cubicBezTo>
                <a:cubicBezTo>
                  <a:pt x="2882322" y="298027"/>
                  <a:pt x="2881612" y="280329"/>
                  <a:pt x="2875549" y="264160"/>
                </a:cubicBezTo>
                <a:cubicBezTo>
                  <a:pt x="2860707" y="224581"/>
                  <a:pt x="2797703" y="188090"/>
                  <a:pt x="2773949" y="172720"/>
                </a:cubicBezTo>
                <a:cubicBezTo>
                  <a:pt x="2744675" y="153778"/>
                  <a:pt x="2715227" y="133974"/>
                  <a:pt x="2682509" y="121920"/>
                </a:cubicBezTo>
                <a:cubicBezTo>
                  <a:pt x="2632224" y="103394"/>
                  <a:pt x="2531815" y="96691"/>
                  <a:pt x="2479309" y="91440"/>
                </a:cubicBezTo>
                <a:lnTo>
                  <a:pt x="2377709" y="60960"/>
                </a:lnTo>
                <a:cubicBezTo>
                  <a:pt x="2367473" y="57810"/>
                  <a:pt x="2357664" y="53208"/>
                  <a:pt x="2347229" y="50800"/>
                </a:cubicBezTo>
                <a:cubicBezTo>
                  <a:pt x="2313576" y="43034"/>
                  <a:pt x="2279819" y="35364"/>
                  <a:pt x="2245629" y="30480"/>
                </a:cubicBezTo>
                <a:cubicBezTo>
                  <a:pt x="2165924" y="19094"/>
                  <a:pt x="2093229" y="5080"/>
                  <a:pt x="2062749" y="0"/>
                </a:cubicBezTo>
                <a:close/>
              </a:path>
            </a:pathLst>
          </a:custGeom>
          <a:solidFill>
            <a:schemeClr val="accent6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6B2D14-ABC8-80E3-3976-AC7101F971B6}"/>
              </a:ext>
            </a:extLst>
          </p:cNvPr>
          <p:cNvSpPr/>
          <p:nvPr/>
        </p:nvSpPr>
        <p:spPr bwMode="auto">
          <a:xfrm>
            <a:off x="60960" y="71120"/>
            <a:ext cx="11196320" cy="5151120"/>
          </a:xfrm>
          <a:custGeom>
            <a:avLst/>
            <a:gdLst>
              <a:gd name="connsiteX0" fmla="*/ 2346960 w 11196320"/>
              <a:gd name="connsiteY0" fmla="*/ 4978400 h 5151120"/>
              <a:gd name="connsiteX1" fmla="*/ 2346960 w 11196320"/>
              <a:gd name="connsiteY1" fmla="*/ 4978400 h 5151120"/>
              <a:gd name="connsiteX2" fmla="*/ 2458720 w 11196320"/>
              <a:gd name="connsiteY2" fmla="*/ 4673600 h 5151120"/>
              <a:gd name="connsiteX3" fmla="*/ 2479040 w 11196320"/>
              <a:gd name="connsiteY3" fmla="*/ 4643120 h 5151120"/>
              <a:gd name="connsiteX4" fmla="*/ 2590800 w 11196320"/>
              <a:gd name="connsiteY4" fmla="*/ 4592320 h 5151120"/>
              <a:gd name="connsiteX5" fmla="*/ 3007360 w 11196320"/>
              <a:gd name="connsiteY5" fmla="*/ 4500880 h 5151120"/>
              <a:gd name="connsiteX6" fmla="*/ 3119120 w 11196320"/>
              <a:gd name="connsiteY6" fmla="*/ 4460240 h 5151120"/>
              <a:gd name="connsiteX7" fmla="*/ 3688080 w 11196320"/>
              <a:gd name="connsiteY7" fmla="*/ 4450080 h 5151120"/>
              <a:gd name="connsiteX8" fmla="*/ 4246880 w 11196320"/>
              <a:gd name="connsiteY8" fmla="*/ 4419600 h 5151120"/>
              <a:gd name="connsiteX9" fmla="*/ 4592320 w 11196320"/>
              <a:gd name="connsiteY9" fmla="*/ 4429760 h 5151120"/>
              <a:gd name="connsiteX10" fmla="*/ 5049520 w 11196320"/>
              <a:gd name="connsiteY10" fmla="*/ 4419600 h 5151120"/>
              <a:gd name="connsiteX11" fmla="*/ 5242560 w 11196320"/>
              <a:gd name="connsiteY11" fmla="*/ 4399280 h 5151120"/>
              <a:gd name="connsiteX12" fmla="*/ 5313680 w 11196320"/>
              <a:gd name="connsiteY12" fmla="*/ 4378960 h 5151120"/>
              <a:gd name="connsiteX13" fmla="*/ 5384800 w 11196320"/>
              <a:gd name="connsiteY13" fmla="*/ 4368800 h 5151120"/>
              <a:gd name="connsiteX14" fmla="*/ 5527040 w 11196320"/>
              <a:gd name="connsiteY14" fmla="*/ 4318000 h 5151120"/>
              <a:gd name="connsiteX15" fmla="*/ 5699760 w 11196320"/>
              <a:gd name="connsiteY15" fmla="*/ 4267200 h 5151120"/>
              <a:gd name="connsiteX16" fmla="*/ 5852160 w 11196320"/>
              <a:gd name="connsiteY16" fmla="*/ 4196080 h 5151120"/>
              <a:gd name="connsiteX17" fmla="*/ 5913120 w 11196320"/>
              <a:gd name="connsiteY17" fmla="*/ 4175760 h 5151120"/>
              <a:gd name="connsiteX18" fmla="*/ 6014720 w 11196320"/>
              <a:gd name="connsiteY18" fmla="*/ 4104640 h 5151120"/>
              <a:gd name="connsiteX19" fmla="*/ 6085840 w 11196320"/>
              <a:gd name="connsiteY19" fmla="*/ 4074160 h 5151120"/>
              <a:gd name="connsiteX20" fmla="*/ 6329680 w 11196320"/>
              <a:gd name="connsiteY20" fmla="*/ 4023360 h 5151120"/>
              <a:gd name="connsiteX21" fmla="*/ 6817360 w 11196320"/>
              <a:gd name="connsiteY21" fmla="*/ 4003040 h 5151120"/>
              <a:gd name="connsiteX22" fmla="*/ 7203440 w 11196320"/>
              <a:gd name="connsiteY22" fmla="*/ 3982720 h 5151120"/>
              <a:gd name="connsiteX23" fmla="*/ 7853680 w 11196320"/>
              <a:gd name="connsiteY23" fmla="*/ 3972560 h 5151120"/>
              <a:gd name="connsiteX24" fmla="*/ 8351520 w 11196320"/>
              <a:gd name="connsiteY24" fmla="*/ 3962400 h 5151120"/>
              <a:gd name="connsiteX25" fmla="*/ 8575040 w 11196320"/>
              <a:gd name="connsiteY25" fmla="*/ 3931920 h 5151120"/>
              <a:gd name="connsiteX26" fmla="*/ 8778240 w 11196320"/>
              <a:gd name="connsiteY26" fmla="*/ 3901440 h 5151120"/>
              <a:gd name="connsiteX27" fmla="*/ 9042400 w 11196320"/>
              <a:gd name="connsiteY27" fmla="*/ 3870960 h 5151120"/>
              <a:gd name="connsiteX28" fmla="*/ 9255760 w 11196320"/>
              <a:gd name="connsiteY28" fmla="*/ 3810000 h 5151120"/>
              <a:gd name="connsiteX29" fmla="*/ 9580880 w 11196320"/>
              <a:gd name="connsiteY29" fmla="*/ 3759200 h 5151120"/>
              <a:gd name="connsiteX30" fmla="*/ 9692640 w 11196320"/>
              <a:gd name="connsiteY30" fmla="*/ 3738880 h 5151120"/>
              <a:gd name="connsiteX31" fmla="*/ 9824720 w 11196320"/>
              <a:gd name="connsiteY31" fmla="*/ 3708400 h 5151120"/>
              <a:gd name="connsiteX32" fmla="*/ 9997440 w 11196320"/>
              <a:gd name="connsiteY32" fmla="*/ 3698240 h 5151120"/>
              <a:gd name="connsiteX33" fmla="*/ 10403840 w 11196320"/>
              <a:gd name="connsiteY33" fmla="*/ 3647440 h 5151120"/>
              <a:gd name="connsiteX34" fmla="*/ 10708640 w 11196320"/>
              <a:gd name="connsiteY34" fmla="*/ 3667760 h 5151120"/>
              <a:gd name="connsiteX35" fmla="*/ 10871200 w 11196320"/>
              <a:gd name="connsiteY35" fmla="*/ 3708400 h 5151120"/>
              <a:gd name="connsiteX36" fmla="*/ 11013440 w 11196320"/>
              <a:gd name="connsiteY36" fmla="*/ 3698240 h 5151120"/>
              <a:gd name="connsiteX37" fmla="*/ 11023600 w 11196320"/>
              <a:gd name="connsiteY37" fmla="*/ 3647440 h 5151120"/>
              <a:gd name="connsiteX38" fmla="*/ 11064240 w 11196320"/>
              <a:gd name="connsiteY38" fmla="*/ 3545840 h 5151120"/>
              <a:gd name="connsiteX39" fmla="*/ 11176000 w 11196320"/>
              <a:gd name="connsiteY39" fmla="*/ 3078480 h 5151120"/>
              <a:gd name="connsiteX40" fmla="*/ 11196320 w 11196320"/>
              <a:gd name="connsiteY40" fmla="*/ 2905760 h 5151120"/>
              <a:gd name="connsiteX41" fmla="*/ 11186160 w 11196320"/>
              <a:gd name="connsiteY41" fmla="*/ 2753360 h 5151120"/>
              <a:gd name="connsiteX42" fmla="*/ 11176000 w 11196320"/>
              <a:gd name="connsiteY42" fmla="*/ 2682240 h 5151120"/>
              <a:gd name="connsiteX43" fmla="*/ 11165840 w 11196320"/>
              <a:gd name="connsiteY43" fmla="*/ 2489200 h 5151120"/>
              <a:gd name="connsiteX44" fmla="*/ 11145520 w 11196320"/>
              <a:gd name="connsiteY44" fmla="*/ 1615440 h 5151120"/>
              <a:gd name="connsiteX45" fmla="*/ 11054080 w 11196320"/>
              <a:gd name="connsiteY45" fmla="*/ 934720 h 5151120"/>
              <a:gd name="connsiteX46" fmla="*/ 10993120 w 11196320"/>
              <a:gd name="connsiteY46" fmla="*/ 822960 h 5151120"/>
              <a:gd name="connsiteX47" fmla="*/ 10698480 w 11196320"/>
              <a:gd name="connsiteY47" fmla="*/ 579120 h 5151120"/>
              <a:gd name="connsiteX48" fmla="*/ 10495280 w 11196320"/>
              <a:gd name="connsiteY48" fmla="*/ 508000 h 5151120"/>
              <a:gd name="connsiteX49" fmla="*/ 10434320 w 11196320"/>
              <a:gd name="connsiteY49" fmla="*/ 477520 h 5151120"/>
              <a:gd name="connsiteX50" fmla="*/ 10403840 w 11196320"/>
              <a:gd name="connsiteY50" fmla="*/ 467360 h 5151120"/>
              <a:gd name="connsiteX51" fmla="*/ 10241280 w 11196320"/>
              <a:gd name="connsiteY51" fmla="*/ 416560 h 5151120"/>
              <a:gd name="connsiteX52" fmla="*/ 10027920 w 11196320"/>
              <a:gd name="connsiteY52" fmla="*/ 406400 h 5151120"/>
              <a:gd name="connsiteX53" fmla="*/ 8757920 w 11196320"/>
              <a:gd name="connsiteY53" fmla="*/ 416560 h 5151120"/>
              <a:gd name="connsiteX54" fmla="*/ 8676640 w 11196320"/>
              <a:gd name="connsiteY54" fmla="*/ 426720 h 5151120"/>
              <a:gd name="connsiteX55" fmla="*/ 7691120 w 11196320"/>
              <a:gd name="connsiteY55" fmla="*/ 406400 h 5151120"/>
              <a:gd name="connsiteX56" fmla="*/ 7132320 w 11196320"/>
              <a:gd name="connsiteY56" fmla="*/ 355600 h 5151120"/>
              <a:gd name="connsiteX57" fmla="*/ 6614160 w 11196320"/>
              <a:gd name="connsiteY57" fmla="*/ 233680 h 5151120"/>
              <a:gd name="connsiteX58" fmla="*/ 6482080 w 11196320"/>
              <a:gd name="connsiteY58" fmla="*/ 213360 h 5151120"/>
              <a:gd name="connsiteX59" fmla="*/ 6360160 w 11196320"/>
              <a:gd name="connsiteY59" fmla="*/ 182880 h 5151120"/>
              <a:gd name="connsiteX60" fmla="*/ 6258560 w 11196320"/>
              <a:gd name="connsiteY60" fmla="*/ 172720 h 5151120"/>
              <a:gd name="connsiteX61" fmla="*/ 5923280 w 11196320"/>
              <a:gd name="connsiteY61" fmla="*/ 152400 h 5151120"/>
              <a:gd name="connsiteX62" fmla="*/ 5669280 w 11196320"/>
              <a:gd name="connsiteY62" fmla="*/ 121920 h 5151120"/>
              <a:gd name="connsiteX63" fmla="*/ 5476240 w 11196320"/>
              <a:gd name="connsiteY63" fmla="*/ 111760 h 5151120"/>
              <a:gd name="connsiteX64" fmla="*/ 3962400 w 11196320"/>
              <a:gd name="connsiteY64" fmla="*/ 142240 h 5151120"/>
              <a:gd name="connsiteX65" fmla="*/ 3769360 w 11196320"/>
              <a:gd name="connsiteY65" fmla="*/ 81280 h 5151120"/>
              <a:gd name="connsiteX66" fmla="*/ 3596640 w 11196320"/>
              <a:gd name="connsiteY66" fmla="*/ 40640 h 5151120"/>
              <a:gd name="connsiteX67" fmla="*/ 3129280 w 11196320"/>
              <a:gd name="connsiteY67" fmla="*/ 10160 h 5151120"/>
              <a:gd name="connsiteX68" fmla="*/ 2936240 w 11196320"/>
              <a:gd name="connsiteY68" fmla="*/ 0 h 5151120"/>
              <a:gd name="connsiteX69" fmla="*/ 2214880 w 11196320"/>
              <a:gd name="connsiteY69" fmla="*/ 20320 h 5151120"/>
              <a:gd name="connsiteX70" fmla="*/ 2052320 w 11196320"/>
              <a:gd name="connsiteY70" fmla="*/ 40640 h 5151120"/>
              <a:gd name="connsiteX71" fmla="*/ 1950720 w 11196320"/>
              <a:gd name="connsiteY71" fmla="*/ 60960 h 5151120"/>
              <a:gd name="connsiteX72" fmla="*/ 1615440 w 11196320"/>
              <a:gd name="connsiteY72" fmla="*/ 132080 h 5151120"/>
              <a:gd name="connsiteX73" fmla="*/ 1463040 w 11196320"/>
              <a:gd name="connsiteY73" fmla="*/ 142240 h 5151120"/>
              <a:gd name="connsiteX74" fmla="*/ 1188720 w 11196320"/>
              <a:gd name="connsiteY74" fmla="*/ 172720 h 5151120"/>
              <a:gd name="connsiteX75" fmla="*/ 772160 w 11196320"/>
              <a:gd name="connsiteY75" fmla="*/ 345440 h 5151120"/>
              <a:gd name="connsiteX76" fmla="*/ 518160 w 11196320"/>
              <a:gd name="connsiteY76" fmla="*/ 609600 h 5151120"/>
              <a:gd name="connsiteX77" fmla="*/ 467360 w 11196320"/>
              <a:gd name="connsiteY77" fmla="*/ 741680 h 5151120"/>
              <a:gd name="connsiteX78" fmla="*/ 386080 w 11196320"/>
              <a:gd name="connsiteY78" fmla="*/ 1097280 h 5151120"/>
              <a:gd name="connsiteX79" fmla="*/ 345440 w 11196320"/>
              <a:gd name="connsiteY79" fmla="*/ 1249680 h 5151120"/>
              <a:gd name="connsiteX80" fmla="*/ 335280 w 11196320"/>
              <a:gd name="connsiteY80" fmla="*/ 1463040 h 5151120"/>
              <a:gd name="connsiteX81" fmla="*/ 314960 w 11196320"/>
              <a:gd name="connsiteY81" fmla="*/ 1605280 h 5151120"/>
              <a:gd name="connsiteX82" fmla="*/ 304800 w 11196320"/>
              <a:gd name="connsiteY82" fmla="*/ 1706880 h 5151120"/>
              <a:gd name="connsiteX83" fmla="*/ 294640 w 11196320"/>
              <a:gd name="connsiteY83" fmla="*/ 2052320 h 5151120"/>
              <a:gd name="connsiteX84" fmla="*/ 254000 w 11196320"/>
              <a:gd name="connsiteY84" fmla="*/ 2255520 h 5151120"/>
              <a:gd name="connsiteX85" fmla="*/ 233680 w 11196320"/>
              <a:gd name="connsiteY85" fmla="*/ 2418080 h 5151120"/>
              <a:gd name="connsiteX86" fmla="*/ 203200 w 11196320"/>
              <a:gd name="connsiteY86" fmla="*/ 2682240 h 5151120"/>
              <a:gd name="connsiteX87" fmla="*/ 101600 w 11196320"/>
              <a:gd name="connsiteY87" fmla="*/ 3027680 h 5151120"/>
              <a:gd name="connsiteX88" fmla="*/ 30480 w 11196320"/>
              <a:gd name="connsiteY88" fmla="*/ 3576320 h 5151120"/>
              <a:gd name="connsiteX89" fmla="*/ 0 w 11196320"/>
              <a:gd name="connsiteY89" fmla="*/ 3962400 h 5151120"/>
              <a:gd name="connsiteX90" fmla="*/ 40640 w 11196320"/>
              <a:gd name="connsiteY90" fmla="*/ 4439920 h 5151120"/>
              <a:gd name="connsiteX91" fmla="*/ 132080 w 11196320"/>
              <a:gd name="connsiteY91" fmla="*/ 4643120 h 5151120"/>
              <a:gd name="connsiteX92" fmla="*/ 162560 w 11196320"/>
              <a:gd name="connsiteY92" fmla="*/ 4693920 h 5151120"/>
              <a:gd name="connsiteX93" fmla="*/ 254000 w 11196320"/>
              <a:gd name="connsiteY93" fmla="*/ 4785360 h 5151120"/>
              <a:gd name="connsiteX94" fmla="*/ 467360 w 11196320"/>
              <a:gd name="connsiteY94" fmla="*/ 4907280 h 5151120"/>
              <a:gd name="connsiteX95" fmla="*/ 589280 w 11196320"/>
              <a:gd name="connsiteY95" fmla="*/ 4988560 h 5151120"/>
              <a:gd name="connsiteX96" fmla="*/ 782320 w 11196320"/>
              <a:gd name="connsiteY96" fmla="*/ 5049520 h 5151120"/>
              <a:gd name="connsiteX97" fmla="*/ 1076960 w 11196320"/>
              <a:gd name="connsiteY97" fmla="*/ 5151120 h 5151120"/>
              <a:gd name="connsiteX98" fmla="*/ 1574800 w 11196320"/>
              <a:gd name="connsiteY98" fmla="*/ 5120640 h 5151120"/>
              <a:gd name="connsiteX99" fmla="*/ 1676400 w 11196320"/>
              <a:gd name="connsiteY99" fmla="*/ 5090160 h 5151120"/>
              <a:gd name="connsiteX100" fmla="*/ 1788160 w 11196320"/>
              <a:gd name="connsiteY100" fmla="*/ 5080000 h 5151120"/>
              <a:gd name="connsiteX101" fmla="*/ 1859280 w 11196320"/>
              <a:gd name="connsiteY101" fmla="*/ 5049520 h 5151120"/>
              <a:gd name="connsiteX102" fmla="*/ 1910080 w 11196320"/>
              <a:gd name="connsiteY102" fmla="*/ 5029200 h 5151120"/>
              <a:gd name="connsiteX103" fmla="*/ 1950720 w 11196320"/>
              <a:gd name="connsiteY103" fmla="*/ 5019040 h 5151120"/>
              <a:gd name="connsiteX104" fmla="*/ 1981200 w 11196320"/>
              <a:gd name="connsiteY104" fmla="*/ 5008880 h 5151120"/>
              <a:gd name="connsiteX105" fmla="*/ 2174240 w 11196320"/>
              <a:gd name="connsiteY105" fmla="*/ 4988560 h 5151120"/>
              <a:gd name="connsiteX106" fmla="*/ 2214880 w 11196320"/>
              <a:gd name="connsiteY106" fmla="*/ 4978400 h 5151120"/>
              <a:gd name="connsiteX107" fmla="*/ 2265680 w 11196320"/>
              <a:gd name="connsiteY107" fmla="*/ 4958080 h 5151120"/>
              <a:gd name="connsiteX108" fmla="*/ 2346960 w 11196320"/>
              <a:gd name="connsiteY108" fmla="*/ 497840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11196320" h="5151120">
                <a:moveTo>
                  <a:pt x="2346960" y="4978400"/>
                </a:moveTo>
                <a:lnTo>
                  <a:pt x="2346960" y="4978400"/>
                </a:lnTo>
                <a:cubicBezTo>
                  <a:pt x="2388778" y="4852945"/>
                  <a:pt x="2405860" y="4786872"/>
                  <a:pt x="2458720" y="4673600"/>
                </a:cubicBezTo>
                <a:cubicBezTo>
                  <a:pt x="2463884" y="4662535"/>
                  <a:pt x="2469271" y="4650446"/>
                  <a:pt x="2479040" y="4643120"/>
                </a:cubicBezTo>
                <a:cubicBezTo>
                  <a:pt x="2490297" y="4634677"/>
                  <a:pt x="2571901" y="4596839"/>
                  <a:pt x="2590800" y="4592320"/>
                </a:cubicBezTo>
                <a:cubicBezTo>
                  <a:pt x="2729061" y="4559258"/>
                  <a:pt x="2875368" y="4553677"/>
                  <a:pt x="3007360" y="4500880"/>
                </a:cubicBezTo>
                <a:cubicBezTo>
                  <a:pt x="3024044" y="4494206"/>
                  <a:pt x="3104281" y="4460958"/>
                  <a:pt x="3119120" y="4460240"/>
                </a:cubicBezTo>
                <a:cubicBezTo>
                  <a:pt x="3308582" y="4451072"/>
                  <a:pt x="3498427" y="4453467"/>
                  <a:pt x="3688080" y="4450080"/>
                </a:cubicBezTo>
                <a:cubicBezTo>
                  <a:pt x="3939790" y="4424909"/>
                  <a:pt x="3944278" y="4419600"/>
                  <a:pt x="4246880" y="4419600"/>
                </a:cubicBezTo>
                <a:cubicBezTo>
                  <a:pt x="4362076" y="4419600"/>
                  <a:pt x="4477173" y="4426373"/>
                  <a:pt x="4592320" y="4429760"/>
                </a:cubicBezTo>
                <a:cubicBezTo>
                  <a:pt x="4744720" y="4426373"/>
                  <a:pt x="4897250" y="4426738"/>
                  <a:pt x="5049520" y="4419600"/>
                </a:cubicBezTo>
                <a:cubicBezTo>
                  <a:pt x="5114151" y="4416570"/>
                  <a:pt x="5178610" y="4409118"/>
                  <a:pt x="5242560" y="4399280"/>
                </a:cubicBezTo>
                <a:cubicBezTo>
                  <a:pt x="5266929" y="4395531"/>
                  <a:pt x="5289572" y="4384126"/>
                  <a:pt x="5313680" y="4378960"/>
                </a:cubicBezTo>
                <a:cubicBezTo>
                  <a:pt x="5337096" y="4373942"/>
                  <a:pt x="5361093" y="4372187"/>
                  <a:pt x="5384800" y="4368800"/>
                </a:cubicBezTo>
                <a:cubicBezTo>
                  <a:pt x="5432213" y="4351867"/>
                  <a:pt x="5479125" y="4333456"/>
                  <a:pt x="5527040" y="4318000"/>
                </a:cubicBezTo>
                <a:cubicBezTo>
                  <a:pt x="5584154" y="4299576"/>
                  <a:pt x="5643569" y="4288272"/>
                  <a:pt x="5699760" y="4267200"/>
                </a:cubicBezTo>
                <a:cubicBezTo>
                  <a:pt x="5752250" y="4247516"/>
                  <a:pt x="5800633" y="4218163"/>
                  <a:pt x="5852160" y="4196080"/>
                </a:cubicBezTo>
                <a:cubicBezTo>
                  <a:pt x="5871847" y="4187643"/>
                  <a:pt x="5893962" y="4185339"/>
                  <a:pt x="5913120" y="4175760"/>
                </a:cubicBezTo>
                <a:cubicBezTo>
                  <a:pt x="6103538" y="4080551"/>
                  <a:pt x="5874549" y="4181097"/>
                  <a:pt x="6014720" y="4104640"/>
                </a:cubicBezTo>
                <a:cubicBezTo>
                  <a:pt x="6037363" y="4092289"/>
                  <a:pt x="6060866" y="4080605"/>
                  <a:pt x="6085840" y="4074160"/>
                </a:cubicBezTo>
                <a:cubicBezTo>
                  <a:pt x="6166231" y="4053414"/>
                  <a:pt x="6246701" y="4026126"/>
                  <a:pt x="6329680" y="4023360"/>
                </a:cubicBezTo>
                <a:cubicBezTo>
                  <a:pt x="6582762" y="4014924"/>
                  <a:pt x="6600690" y="4016582"/>
                  <a:pt x="6817360" y="4003040"/>
                </a:cubicBezTo>
                <a:cubicBezTo>
                  <a:pt x="7009830" y="3991011"/>
                  <a:pt x="6965014" y="3988139"/>
                  <a:pt x="7203440" y="3982720"/>
                </a:cubicBezTo>
                <a:lnTo>
                  <a:pt x="7853680" y="3972560"/>
                </a:lnTo>
                <a:lnTo>
                  <a:pt x="8351520" y="3962400"/>
                </a:lnTo>
                <a:lnTo>
                  <a:pt x="8575040" y="3931920"/>
                </a:lnTo>
                <a:cubicBezTo>
                  <a:pt x="8642843" y="3922234"/>
                  <a:pt x="8710278" y="3909935"/>
                  <a:pt x="8778240" y="3901440"/>
                </a:cubicBezTo>
                <a:cubicBezTo>
                  <a:pt x="8838810" y="3893869"/>
                  <a:pt x="8963662" y="3887832"/>
                  <a:pt x="9042400" y="3870960"/>
                </a:cubicBezTo>
                <a:cubicBezTo>
                  <a:pt x="9197896" y="3837639"/>
                  <a:pt x="9048284" y="3861869"/>
                  <a:pt x="9255760" y="3810000"/>
                </a:cubicBezTo>
                <a:cubicBezTo>
                  <a:pt x="9414494" y="3770316"/>
                  <a:pt x="9413229" y="3783150"/>
                  <a:pt x="9580880" y="3759200"/>
                </a:cubicBezTo>
                <a:cubicBezTo>
                  <a:pt x="9618364" y="3753845"/>
                  <a:pt x="9655572" y="3746603"/>
                  <a:pt x="9692640" y="3738880"/>
                </a:cubicBezTo>
                <a:cubicBezTo>
                  <a:pt x="9736874" y="3729665"/>
                  <a:pt x="9779933" y="3714372"/>
                  <a:pt x="9824720" y="3708400"/>
                </a:cubicBezTo>
                <a:cubicBezTo>
                  <a:pt x="9881887" y="3700778"/>
                  <a:pt x="9939867" y="3701627"/>
                  <a:pt x="9997440" y="3698240"/>
                </a:cubicBezTo>
                <a:cubicBezTo>
                  <a:pt x="10335977" y="3653102"/>
                  <a:pt x="10200250" y="3667799"/>
                  <a:pt x="10403840" y="3647440"/>
                </a:cubicBezTo>
                <a:cubicBezTo>
                  <a:pt x="10454513" y="3649643"/>
                  <a:pt x="10623895" y="3649337"/>
                  <a:pt x="10708640" y="3667760"/>
                </a:cubicBezTo>
                <a:cubicBezTo>
                  <a:pt x="10763220" y="3679625"/>
                  <a:pt x="10871200" y="3708400"/>
                  <a:pt x="10871200" y="3708400"/>
                </a:cubicBezTo>
                <a:lnTo>
                  <a:pt x="11013440" y="3698240"/>
                </a:lnTo>
                <a:cubicBezTo>
                  <a:pt x="11029474" y="3691827"/>
                  <a:pt x="11018139" y="3663823"/>
                  <a:pt x="11023600" y="3647440"/>
                </a:cubicBezTo>
                <a:cubicBezTo>
                  <a:pt x="11035135" y="3612836"/>
                  <a:pt x="11053042" y="3580554"/>
                  <a:pt x="11064240" y="3545840"/>
                </a:cubicBezTo>
                <a:cubicBezTo>
                  <a:pt x="11117949" y="3379341"/>
                  <a:pt x="11146848" y="3253392"/>
                  <a:pt x="11176000" y="3078480"/>
                </a:cubicBezTo>
                <a:cubicBezTo>
                  <a:pt x="11185530" y="3021298"/>
                  <a:pt x="11189547" y="2963333"/>
                  <a:pt x="11196320" y="2905760"/>
                </a:cubicBezTo>
                <a:cubicBezTo>
                  <a:pt x="11192933" y="2854960"/>
                  <a:pt x="11190769" y="2804064"/>
                  <a:pt x="11186160" y="2753360"/>
                </a:cubicBezTo>
                <a:cubicBezTo>
                  <a:pt x="11183992" y="2729511"/>
                  <a:pt x="11177837" y="2706117"/>
                  <a:pt x="11176000" y="2682240"/>
                </a:cubicBezTo>
                <a:cubicBezTo>
                  <a:pt x="11171058" y="2617994"/>
                  <a:pt x="11169227" y="2553547"/>
                  <a:pt x="11165840" y="2489200"/>
                </a:cubicBezTo>
                <a:cubicBezTo>
                  <a:pt x="11159067" y="2197947"/>
                  <a:pt x="11158552" y="1906480"/>
                  <a:pt x="11145520" y="1615440"/>
                </a:cubicBezTo>
                <a:cubicBezTo>
                  <a:pt x="11136069" y="1404358"/>
                  <a:pt x="11131418" y="1145642"/>
                  <a:pt x="11054080" y="934720"/>
                </a:cubicBezTo>
                <a:cubicBezTo>
                  <a:pt x="11039472" y="894879"/>
                  <a:pt x="11017648" y="857588"/>
                  <a:pt x="10993120" y="822960"/>
                </a:cubicBezTo>
                <a:cubicBezTo>
                  <a:pt x="10901368" y="693427"/>
                  <a:pt x="10848622" y="650240"/>
                  <a:pt x="10698480" y="579120"/>
                </a:cubicBezTo>
                <a:cubicBezTo>
                  <a:pt x="10633626" y="548400"/>
                  <a:pt x="10562259" y="533761"/>
                  <a:pt x="10495280" y="508000"/>
                </a:cubicBezTo>
                <a:cubicBezTo>
                  <a:pt x="10474076" y="499845"/>
                  <a:pt x="10455080" y="486747"/>
                  <a:pt x="10434320" y="477520"/>
                </a:cubicBezTo>
                <a:cubicBezTo>
                  <a:pt x="10424533" y="473170"/>
                  <a:pt x="10413684" y="471579"/>
                  <a:pt x="10403840" y="467360"/>
                </a:cubicBezTo>
                <a:cubicBezTo>
                  <a:pt x="10328276" y="434975"/>
                  <a:pt x="10370856" y="432266"/>
                  <a:pt x="10241280" y="416560"/>
                </a:cubicBezTo>
                <a:cubicBezTo>
                  <a:pt x="10170597" y="407992"/>
                  <a:pt x="10099040" y="409787"/>
                  <a:pt x="10027920" y="406400"/>
                </a:cubicBezTo>
                <a:lnTo>
                  <a:pt x="8757920" y="416560"/>
                </a:lnTo>
                <a:cubicBezTo>
                  <a:pt x="8730619" y="416971"/>
                  <a:pt x="8703943" y="426980"/>
                  <a:pt x="8676640" y="426720"/>
                </a:cubicBezTo>
                <a:cubicBezTo>
                  <a:pt x="8348078" y="423591"/>
                  <a:pt x="8019627" y="413173"/>
                  <a:pt x="7691120" y="406400"/>
                </a:cubicBezTo>
                <a:cubicBezTo>
                  <a:pt x="7148832" y="307802"/>
                  <a:pt x="7851523" y="424096"/>
                  <a:pt x="7132320" y="355600"/>
                </a:cubicBezTo>
                <a:cubicBezTo>
                  <a:pt x="6740129" y="318248"/>
                  <a:pt x="6935021" y="318614"/>
                  <a:pt x="6614160" y="233680"/>
                </a:cubicBezTo>
                <a:cubicBezTo>
                  <a:pt x="6571098" y="222281"/>
                  <a:pt x="6525760" y="222096"/>
                  <a:pt x="6482080" y="213360"/>
                </a:cubicBezTo>
                <a:cubicBezTo>
                  <a:pt x="6441003" y="205145"/>
                  <a:pt x="6401375" y="190374"/>
                  <a:pt x="6360160" y="182880"/>
                </a:cubicBezTo>
                <a:cubicBezTo>
                  <a:pt x="6326673" y="176792"/>
                  <a:pt x="6292513" y="175089"/>
                  <a:pt x="6258560" y="172720"/>
                </a:cubicBezTo>
                <a:lnTo>
                  <a:pt x="5923280" y="152400"/>
                </a:lnTo>
                <a:cubicBezTo>
                  <a:pt x="5603245" y="130579"/>
                  <a:pt x="6054148" y="156908"/>
                  <a:pt x="5669280" y="121920"/>
                </a:cubicBezTo>
                <a:cubicBezTo>
                  <a:pt x="5605109" y="116086"/>
                  <a:pt x="5540587" y="115147"/>
                  <a:pt x="5476240" y="111760"/>
                </a:cubicBezTo>
                <a:cubicBezTo>
                  <a:pt x="4874701" y="151205"/>
                  <a:pt x="4609112" y="184548"/>
                  <a:pt x="3962400" y="142240"/>
                </a:cubicBezTo>
                <a:cubicBezTo>
                  <a:pt x="3895065" y="137835"/>
                  <a:pt x="3834377" y="99340"/>
                  <a:pt x="3769360" y="81280"/>
                </a:cubicBezTo>
                <a:cubicBezTo>
                  <a:pt x="3712372" y="65450"/>
                  <a:pt x="3654981" y="50363"/>
                  <a:pt x="3596640" y="40640"/>
                </a:cubicBezTo>
                <a:cubicBezTo>
                  <a:pt x="3441647" y="14808"/>
                  <a:pt x="3285757" y="16963"/>
                  <a:pt x="3129280" y="10160"/>
                </a:cubicBezTo>
                <a:lnTo>
                  <a:pt x="2936240" y="0"/>
                </a:lnTo>
                <a:lnTo>
                  <a:pt x="2214880" y="20320"/>
                </a:lnTo>
                <a:cubicBezTo>
                  <a:pt x="2160329" y="22828"/>
                  <a:pt x="2106293" y="32336"/>
                  <a:pt x="2052320" y="40640"/>
                </a:cubicBezTo>
                <a:cubicBezTo>
                  <a:pt x="2018184" y="45892"/>
                  <a:pt x="1984469" y="53623"/>
                  <a:pt x="1950720" y="60960"/>
                </a:cubicBezTo>
                <a:cubicBezTo>
                  <a:pt x="1839671" y="85101"/>
                  <a:pt x="1727901" y="116014"/>
                  <a:pt x="1615440" y="132080"/>
                </a:cubicBezTo>
                <a:cubicBezTo>
                  <a:pt x="1565039" y="139280"/>
                  <a:pt x="1513767" y="137892"/>
                  <a:pt x="1463040" y="142240"/>
                </a:cubicBezTo>
                <a:cubicBezTo>
                  <a:pt x="1292769" y="156835"/>
                  <a:pt x="1307260" y="155786"/>
                  <a:pt x="1188720" y="172720"/>
                </a:cubicBezTo>
                <a:cubicBezTo>
                  <a:pt x="1080850" y="210060"/>
                  <a:pt x="876593" y="265374"/>
                  <a:pt x="772160" y="345440"/>
                </a:cubicBezTo>
                <a:cubicBezTo>
                  <a:pt x="715760" y="388680"/>
                  <a:pt x="575862" y="546128"/>
                  <a:pt x="518160" y="609600"/>
                </a:cubicBezTo>
                <a:cubicBezTo>
                  <a:pt x="501227" y="653627"/>
                  <a:pt x="479691" y="696149"/>
                  <a:pt x="467360" y="741680"/>
                </a:cubicBezTo>
                <a:cubicBezTo>
                  <a:pt x="435574" y="859042"/>
                  <a:pt x="417409" y="979795"/>
                  <a:pt x="386080" y="1097280"/>
                </a:cubicBezTo>
                <a:lnTo>
                  <a:pt x="345440" y="1249680"/>
                </a:lnTo>
                <a:cubicBezTo>
                  <a:pt x="342053" y="1320800"/>
                  <a:pt x="341361" y="1392100"/>
                  <a:pt x="335280" y="1463040"/>
                </a:cubicBezTo>
                <a:cubicBezTo>
                  <a:pt x="331190" y="1510760"/>
                  <a:pt x="320901" y="1557755"/>
                  <a:pt x="314960" y="1605280"/>
                </a:cubicBezTo>
                <a:cubicBezTo>
                  <a:pt x="310738" y="1639053"/>
                  <a:pt x="308187" y="1673013"/>
                  <a:pt x="304800" y="1706880"/>
                </a:cubicBezTo>
                <a:cubicBezTo>
                  <a:pt x="301413" y="1822027"/>
                  <a:pt x="305261" y="1937614"/>
                  <a:pt x="294640" y="2052320"/>
                </a:cubicBezTo>
                <a:cubicBezTo>
                  <a:pt x="288271" y="2121101"/>
                  <a:pt x="265356" y="2187385"/>
                  <a:pt x="254000" y="2255520"/>
                </a:cubicBezTo>
                <a:cubicBezTo>
                  <a:pt x="245022" y="2309385"/>
                  <a:pt x="239114" y="2363743"/>
                  <a:pt x="233680" y="2418080"/>
                </a:cubicBezTo>
                <a:cubicBezTo>
                  <a:pt x="223495" y="2519930"/>
                  <a:pt x="228812" y="2584061"/>
                  <a:pt x="203200" y="2682240"/>
                </a:cubicBezTo>
                <a:cubicBezTo>
                  <a:pt x="134665" y="2944957"/>
                  <a:pt x="173347" y="2602719"/>
                  <a:pt x="101600" y="3027680"/>
                </a:cubicBezTo>
                <a:cubicBezTo>
                  <a:pt x="70900" y="3209517"/>
                  <a:pt x="44994" y="3392482"/>
                  <a:pt x="30480" y="3576320"/>
                </a:cubicBezTo>
                <a:lnTo>
                  <a:pt x="0" y="3962400"/>
                </a:lnTo>
                <a:cubicBezTo>
                  <a:pt x="4156" y="4082937"/>
                  <a:pt x="-881" y="4308437"/>
                  <a:pt x="40640" y="4439920"/>
                </a:cubicBezTo>
                <a:cubicBezTo>
                  <a:pt x="63007" y="4510748"/>
                  <a:pt x="93866" y="4579429"/>
                  <a:pt x="132080" y="4643120"/>
                </a:cubicBezTo>
                <a:cubicBezTo>
                  <a:pt x="142240" y="4660053"/>
                  <a:pt x="149709" y="4678927"/>
                  <a:pt x="162560" y="4693920"/>
                </a:cubicBezTo>
                <a:cubicBezTo>
                  <a:pt x="190613" y="4726648"/>
                  <a:pt x="218687" y="4760641"/>
                  <a:pt x="254000" y="4785360"/>
                </a:cubicBezTo>
                <a:cubicBezTo>
                  <a:pt x="321105" y="4832334"/>
                  <a:pt x="397309" y="4864825"/>
                  <a:pt x="467360" y="4907280"/>
                </a:cubicBezTo>
                <a:cubicBezTo>
                  <a:pt x="509131" y="4932596"/>
                  <a:pt x="544766" y="4968457"/>
                  <a:pt x="589280" y="4988560"/>
                </a:cubicBezTo>
                <a:cubicBezTo>
                  <a:pt x="650778" y="5016333"/>
                  <a:pt x="718904" y="5026460"/>
                  <a:pt x="782320" y="5049520"/>
                </a:cubicBezTo>
                <a:cubicBezTo>
                  <a:pt x="1100494" y="5165220"/>
                  <a:pt x="744656" y="5062506"/>
                  <a:pt x="1076960" y="5151120"/>
                </a:cubicBezTo>
                <a:lnTo>
                  <a:pt x="1574800" y="5120640"/>
                </a:lnTo>
                <a:cubicBezTo>
                  <a:pt x="1685788" y="5112419"/>
                  <a:pt x="1564888" y="5111069"/>
                  <a:pt x="1676400" y="5090160"/>
                </a:cubicBezTo>
                <a:cubicBezTo>
                  <a:pt x="1713166" y="5083266"/>
                  <a:pt x="1750907" y="5083387"/>
                  <a:pt x="1788160" y="5080000"/>
                </a:cubicBezTo>
                <a:cubicBezTo>
                  <a:pt x="1859521" y="5044320"/>
                  <a:pt x="1799482" y="5071944"/>
                  <a:pt x="1859280" y="5049520"/>
                </a:cubicBezTo>
                <a:cubicBezTo>
                  <a:pt x="1876357" y="5043116"/>
                  <a:pt x="1892778" y="5034967"/>
                  <a:pt x="1910080" y="5029200"/>
                </a:cubicBezTo>
                <a:cubicBezTo>
                  <a:pt x="1923327" y="5024784"/>
                  <a:pt x="1937294" y="5022876"/>
                  <a:pt x="1950720" y="5019040"/>
                </a:cubicBezTo>
                <a:cubicBezTo>
                  <a:pt x="1961018" y="5016098"/>
                  <a:pt x="1970584" y="5010295"/>
                  <a:pt x="1981200" y="5008880"/>
                </a:cubicBezTo>
                <a:cubicBezTo>
                  <a:pt x="2124757" y="4989739"/>
                  <a:pt x="2064057" y="5008593"/>
                  <a:pt x="2174240" y="4988560"/>
                </a:cubicBezTo>
                <a:cubicBezTo>
                  <a:pt x="2187978" y="4986062"/>
                  <a:pt x="2201633" y="4982816"/>
                  <a:pt x="2214880" y="4978400"/>
                </a:cubicBezTo>
                <a:cubicBezTo>
                  <a:pt x="2232182" y="4972633"/>
                  <a:pt x="2247626" y="4960659"/>
                  <a:pt x="2265680" y="4958080"/>
                </a:cubicBezTo>
                <a:cubicBezTo>
                  <a:pt x="2295854" y="4953769"/>
                  <a:pt x="2333413" y="4975013"/>
                  <a:pt x="2346960" y="497840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89" name="Picture 18" descr="Yellow file and document icon (png symbol)">
            <a:extLst>
              <a:ext uri="{FF2B5EF4-FFF2-40B4-BE49-F238E27FC236}">
                <a16:creationId xmlns:a16="http://schemas.microsoft.com/office/drawing/2014/main" id="{F30A47D8-9053-BDFA-BB1E-EDC489CA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53" y="4983144"/>
            <a:ext cx="892099" cy="89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ktop PC icon with monitor vector image | Free SVG">
            <a:extLst>
              <a:ext uri="{FF2B5EF4-FFF2-40B4-BE49-F238E27FC236}">
                <a16:creationId xmlns:a16="http://schemas.microsoft.com/office/drawing/2014/main" id="{77E719E3-B793-7E4D-734C-A78AFE0D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99" y="521320"/>
            <a:ext cx="1418992" cy="14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F83B6C-E262-0225-0A65-194AFC6B7144}"/>
              </a:ext>
            </a:extLst>
          </p:cNvPr>
          <p:cNvSpPr txBox="1"/>
          <p:nvPr/>
        </p:nvSpPr>
        <p:spPr>
          <a:xfrm>
            <a:off x="358064" y="2706029"/>
            <a:ext cx="13000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Sales_Export_data.txt</a:t>
            </a:r>
            <a:endParaRPr lang="en-US" sz="11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915D3-0FEE-56BC-0213-2B7D392DA15E}"/>
              </a:ext>
            </a:extLst>
          </p:cNvPr>
          <p:cNvSpPr txBox="1"/>
          <p:nvPr/>
        </p:nvSpPr>
        <p:spPr>
          <a:xfrm>
            <a:off x="1431113" y="210627"/>
            <a:ext cx="8561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My PC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4" name="Picture 10" descr="Right Arrow Icon PNG Transparent Background, Free Download #7580 -  FreeIconsPNG">
            <a:extLst>
              <a:ext uri="{FF2B5EF4-FFF2-40B4-BE49-F238E27FC236}">
                <a16:creationId xmlns:a16="http://schemas.microsoft.com/office/drawing/2014/main" id="{7FA9C96C-A19D-5AB1-0677-872D889A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67986" flipH="1">
            <a:off x="933579" y="1456311"/>
            <a:ext cx="428734" cy="4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ight Arrow Icon PNG Transparent Background, Free Download #7580 -  FreeIconsPNG">
            <a:extLst>
              <a:ext uri="{FF2B5EF4-FFF2-40B4-BE49-F238E27FC236}">
                <a16:creationId xmlns:a16="http://schemas.microsoft.com/office/drawing/2014/main" id="{8777A8DA-59CF-5843-0E43-80FD7503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774010" y="1061677"/>
            <a:ext cx="566854" cy="5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ta lake - Free electronics icons">
            <a:extLst>
              <a:ext uri="{FF2B5EF4-FFF2-40B4-BE49-F238E27FC236}">
                <a16:creationId xmlns:a16="http://schemas.microsoft.com/office/drawing/2014/main" id="{E4E79C89-A390-423E-844E-F67CE6CB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717" y="433292"/>
            <a:ext cx="1884556" cy="18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BDFAC-4F59-7D87-9EC6-72AB75EA9AAF}"/>
              </a:ext>
            </a:extLst>
          </p:cNvPr>
          <p:cNvSpPr txBox="1"/>
          <p:nvPr/>
        </p:nvSpPr>
        <p:spPr>
          <a:xfrm>
            <a:off x="4834044" y="216654"/>
            <a:ext cx="10122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7B478-1567-F83B-CBA2-84345F6C0CA0}"/>
              </a:ext>
            </a:extLst>
          </p:cNvPr>
          <p:cNvSpPr txBox="1"/>
          <p:nvPr/>
        </p:nvSpPr>
        <p:spPr>
          <a:xfrm>
            <a:off x="1238794" y="1956499"/>
            <a:ext cx="218649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C:\Users\rravi\Sales_Export_data.txt</a:t>
            </a:r>
            <a:endParaRPr lang="en-US" sz="11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C8B5F-7E61-4D9F-F043-BB5C0A708651}"/>
              </a:ext>
            </a:extLst>
          </p:cNvPr>
          <p:cNvSpPr txBox="1"/>
          <p:nvPr/>
        </p:nvSpPr>
        <p:spPr>
          <a:xfrm>
            <a:off x="3442467" y="2398531"/>
            <a:ext cx="2835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/rravi/files/2023/11/18/Sales_Export_data.txt</a:t>
            </a:r>
            <a:endParaRPr 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40" name="Picture 16" descr="Software - Panosc">
            <a:extLst>
              <a:ext uri="{FF2B5EF4-FFF2-40B4-BE49-F238E27FC236}">
                <a16:creationId xmlns:a16="http://schemas.microsoft.com/office/drawing/2014/main" id="{CD9344EE-1A6E-A013-A2E0-85DF3A6B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919" y="2790667"/>
            <a:ext cx="964482" cy="9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EDE550-D967-DF98-762B-880B41A86545}"/>
              </a:ext>
            </a:extLst>
          </p:cNvPr>
          <p:cNvSpPr txBox="1"/>
          <p:nvPr/>
        </p:nvSpPr>
        <p:spPr>
          <a:xfrm>
            <a:off x="4177279" y="3867683"/>
            <a:ext cx="110272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Catalogue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42" name="Picture 18" descr="Yellow file and document icon (png symbol)">
            <a:extLst>
              <a:ext uri="{FF2B5EF4-FFF2-40B4-BE49-F238E27FC236}">
                <a16:creationId xmlns:a16="http://schemas.microsoft.com/office/drawing/2014/main" id="{38AC4B35-1033-3116-4B08-3D906B3CF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20" y="195370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1CC0A0-2CB4-120D-F5E3-FEAF963217B8}"/>
              </a:ext>
            </a:extLst>
          </p:cNvPr>
          <p:cNvSpPr txBox="1"/>
          <p:nvPr/>
        </p:nvSpPr>
        <p:spPr>
          <a:xfrm>
            <a:off x="3373629" y="3033885"/>
            <a:ext cx="803650" cy="2154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C0C0C0"/>
                </a:highlight>
              </a:rPr>
              <a:t>File Path</a:t>
            </a:r>
            <a:endParaRPr lang="en-US" sz="1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C0C0C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BC9D6-9B94-4CC6-2FBF-E9CB86CE76B9}"/>
              </a:ext>
            </a:extLst>
          </p:cNvPr>
          <p:cNvSpPr txBox="1"/>
          <p:nvPr/>
        </p:nvSpPr>
        <p:spPr>
          <a:xfrm>
            <a:off x="3524269" y="3464685"/>
            <a:ext cx="803650" cy="2154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C0C0C0"/>
                </a:highlight>
              </a:rPr>
              <a:t>Owner</a:t>
            </a:r>
            <a:endParaRPr lang="en-US" sz="1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C0C0C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21E73-BF3F-E2A6-523C-2782385ED575}"/>
              </a:ext>
            </a:extLst>
          </p:cNvPr>
          <p:cNvSpPr txBox="1"/>
          <p:nvPr/>
        </p:nvSpPr>
        <p:spPr>
          <a:xfrm>
            <a:off x="5280003" y="3009840"/>
            <a:ext cx="1131948" cy="24622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C0C0C0"/>
                </a:highlight>
              </a:defRPr>
            </a:lvl1pPr>
          </a:lstStyle>
          <a:p>
            <a:r>
              <a:rPr lang="en-GB" dirty="0"/>
              <a:t>Timestamps</a:t>
            </a:r>
            <a:endParaRPr lang="en-US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F4D59-38E8-BC0A-7346-0178938AE88A}"/>
              </a:ext>
            </a:extLst>
          </p:cNvPr>
          <p:cNvSpPr txBox="1"/>
          <p:nvPr/>
        </p:nvSpPr>
        <p:spPr>
          <a:xfrm>
            <a:off x="5228676" y="3464684"/>
            <a:ext cx="1131948" cy="24622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C0C0C0"/>
                </a:highlight>
              </a:defRPr>
            </a:lvl1pPr>
          </a:lstStyle>
          <a:p>
            <a:r>
              <a:rPr lang="en-GB" dirty="0"/>
              <a:t>Description</a:t>
            </a:r>
            <a:endParaRPr lang="en-US" dirty="0" err="1"/>
          </a:p>
        </p:txBody>
      </p:sp>
      <p:pic>
        <p:nvPicPr>
          <p:cNvPr id="18" name="Picture 18" descr="Yellow file and document icon (png symbol)">
            <a:extLst>
              <a:ext uri="{FF2B5EF4-FFF2-40B4-BE49-F238E27FC236}">
                <a16:creationId xmlns:a16="http://schemas.microsoft.com/office/drawing/2014/main" id="{B00F7274-1964-3063-7849-792B21D2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277" y="110353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Data lake - Free electronics icons">
            <a:extLst>
              <a:ext uri="{FF2B5EF4-FFF2-40B4-BE49-F238E27FC236}">
                <a16:creationId xmlns:a16="http://schemas.microsoft.com/office/drawing/2014/main" id="{C050F365-6B37-7554-85F8-3636E3F1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40" y="521320"/>
            <a:ext cx="1884556" cy="18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Yellow file and document icon (png symbol)">
            <a:extLst>
              <a:ext uri="{FF2B5EF4-FFF2-40B4-BE49-F238E27FC236}">
                <a16:creationId xmlns:a16="http://schemas.microsoft.com/office/drawing/2014/main" id="{3DA752BB-6E96-0084-17C3-D171FA0BE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1915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548715-8414-703E-6582-E8F60A56D3D4}"/>
              </a:ext>
            </a:extLst>
          </p:cNvPr>
          <p:cNvSpPr txBox="1"/>
          <p:nvPr/>
        </p:nvSpPr>
        <p:spPr>
          <a:xfrm>
            <a:off x="6746487" y="2483169"/>
            <a:ext cx="387273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/sysdata/Sales/conformed/CSP_data_20231108.txt</a:t>
            </a:r>
            <a:endParaRPr 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8" name="Picture 16" descr="Software - Panosc">
            <a:extLst>
              <a:ext uri="{FF2B5EF4-FFF2-40B4-BE49-F238E27FC236}">
                <a16:creationId xmlns:a16="http://schemas.microsoft.com/office/drawing/2014/main" id="{05F1FE76-6D8D-0571-88C4-64E7DE80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774" y="2706029"/>
            <a:ext cx="964482" cy="9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ECB738-ED6E-609C-0040-B361095E9F2A}"/>
              </a:ext>
            </a:extLst>
          </p:cNvPr>
          <p:cNvSpPr txBox="1"/>
          <p:nvPr/>
        </p:nvSpPr>
        <p:spPr>
          <a:xfrm>
            <a:off x="6913375" y="2940064"/>
            <a:ext cx="803650" cy="2154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C0C0C0"/>
                </a:highlight>
              </a:rPr>
              <a:t>File Path</a:t>
            </a:r>
            <a:endParaRPr lang="en-US" sz="1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C0C0C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34DC3-930D-B864-05E8-6C84A0C7B01B}"/>
              </a:ext>
            </a:extLst>
          </p:cNvPr>
          <p:cNvSpPr txBox="1"/>
          <p:nvPr/>
        </p:nvSpPr>
        <p:spPr>
          <a:xfrm>
            <a:off x="6753960" y="3436067"/>
            <a:ext cx="1102725" cy="2154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C0C0C0"/>
                </a:highlight>
              </a:rPr>
              <a:t>System Info</a:t>
            </a:r>
            <a:endParaRPr lang="en-US" sz="1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9A96CB-5C01-BAB5-05F0-D42893A26C8D}"/>
              </a:ext>
            </a:extLst>
          </p:cNvPr>
          <p:cNvSpPr txBox="1"/>
          <p:nvPr/>
        </p:nvSpPr>
        <p:spPr>
          <a:xfrm>
            <a:off x="8827958" y="3005180"/>
            <a:ext cx="1684159" cy="43088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C0C0C0"/>
                </a:highlight>
              </a:rPr>
              <a:t>System Level</a:t>
            </a:r>
          </a:p>
          <a:p>
            <a:pPr algn="l"/>
            <a:r>
              <a:rPr lang="en-GB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C0C0C0"/>
                </a:highlight>
              </a:rPr>
              <a:t>Access</a:t>
            </a:r>
            <a:endParaRPr lang="en-US" sz="1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C0C0C0"/>
              </a:highlight>
            </a:endParaRPr>
          </a:p>
        </p:txBody>
      </p:sp>
      <p:pic>
        <p:nvPicPr>
          <p:cNvPr id="34" name="Picture 10" descr="Right Arrow Icon PNG Transparent Background, Free Download #7580 -  FreeIconsPNG">
            <a:extLst>
              <a:ext uri="{FF2B5EF4-FFF2-40B4-BE49-F238E27FC236}">
                <a16:creationId xmlns:a16="http://schemas.microsoft.com/office/drawing/2014/main" id="{00F4CD9F-04C8-60F0-9301-8B02658B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228222" y="1308109"/>
            <a:ext cx="566854" cy="5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A98E035-ED91-7C82-932F-3BC2E329F70D}"/>
              </a:ext>
            </a:extLst>
          </p:cNvPr>
          <p:cNvGrpSpPr/>
          <p:nvPr/>
        </p:nvGrpSpPr>
        <p:grpSpPr>
          <a:xfrm>
            <a:off x="436557" y="3271302"/>
            <a:ext cx="1707720" cy="1707720"/>
            <a:chOff x="436557" y="3271302"/>
            <a:chExt cx="1707720" cy="1707720"/>
          </a:xfrm>
        </p:grpSpPr>
        <p:pic>
          <p:nvPicPr>
            <p:cNvPr id="1048" name="Picture 24" descr="Web Browser - Free web icons">
              <a:extLst>
                <a:ext uri="{FF2B5EF4-FFF2-40B4-BE49-F238E27FC236}">
                  <a16:creationId xmlns:a16="http://schemas.microsoft.com/office/drawing/2014/main" id="{1FDAF1D9-9189-4CA5-4A4C-9F353D26F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57" y="3271302"/>
              <a:ext cx="1707720" cy="17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3F27BD-77D5-6493-BF9A-665C85A3CFC4}"/>
                </a:ext>
              </a:extLst>
            </p:cNvPr>
            <p:cNvSpPr txBox="1"/>
            <p:nvPr/>
          </p:nvSpPr>
          <p:spPr>
            <a:xfrm>
              <a:off x="622537" y="3526927"/>
              <a:ext cx="137056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050" b="1" dirty="0">
                  <a:solidFill>
                    <a:schemeClr val="bg1"/>
                  </a:solidFill>
                </a:rPr>
                <a:t>Company Sales Portal</a:t>
              </a:r>
              <a:endParaRPr lang="en-US" sz="1050" b="1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10" descr="Right Arrow Icon PNG Transparent Background, Free Download #7580 -  FreeIconsPNG">
            <a:extLst>
              <a:ext uri="{FF2B5EF4-FFF2-40B4-BE49-F238E27FC236}">
                <a16:creationId xmlns:a16="http://schemas.microsoft.com/office/drawing/2014/main" id="{CEA0CB04-53C1-00CB-C6F6-7FBF2A3B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53343" flipH="1">
            <a:off x="825830" y="2971917"/>
            <a:ext cx="428734" cy="4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D2CA6C4-8AE6-D85C-CD5B-51966DB3CDFB}"/>
              </a:ext>
            </a:extLst>
          </p:cNvPr>
          <p:cNvSpPr txBox="1"/>
          <p:nvPr/>
        </p:nvSpPr>
        <p:spPr>
          <a:xfrm>
            <a:off x="3368106" y="956943"/>
            <a:ext cx="28052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Raw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4999C1-F4D0-E3FC-3467-E6EE6635B66B}"/>
              </a:ext>
            </a:extLst>
          </p:cNvPr>
          <p:cNvSpPr txBox="1"/>
          <p:nvPr/>
        </p:nvSpPr>
        <p:spPr>
          <a:xfrm>
            <a:off x="6572525" y="1006898"/>
            <a:ext cx="88428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Standardized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9" name="Picture 18" descr="Yellow file and document icon (png symbol)">
            <a:extLst>
              <a:ext uri="{FF2B5EF4-FFF2-40B4-BE49-F238E27FC236}">
                <a16:creationId xmlns:a16="http://schemas.microsoft.com/office/drawing/2014/main" id="{74706A8F-5A99-9BF8-0CE8-BDA61ECB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852" y="1385824"/>
            <a:ext cx="892099" cy="89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E0993B70-23EB-B431-66E6-E165E0C08321}"/>
              </a:ext>
            </a:extLst>
          </p:cNvPr>
          <p:cNvGrpSpPr/>
          <p:nvPr/>
        </p:nvGrpSpPr>
        <p:grpSpPr>
          <a:xfrm>
            <a:off x="11104694" y="2678015"/>
            <a:ext cx="1713570" cy="1094286"/>
            <a:chOff x="11104694" y="2678015"/>
            <a:chExt cx="1713570" cy="1094286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D0615E1-EA6F-74EE-5994-704ED3DBDFBE}"/>
                </a:ext>
              </a:extLst>
            </p:cNvPr>
            <p:cNvCxnSpPr>
              <a:cxnSpLocks/>
              <a:stCxn id="44" idx="0"/>
              <a:endCxn id="43" idx="3"/>
            </p:cNvCxnSpPr>
            <p:nvPr/>
          </p:nvCxnSpPr>
          <p:spPr>
            <a:xfrm flipH="1" flipV="1">
              <a:off x="12275508" y="2837195"/>
              <a:ext cx="364337" cy="450785"/>
            </a:xfrm>
            <a:prstGeom prst="line">
              <a:avLst/>
            </a:prstGeom>
            <a:ln cap="rnd">
              <a:solidFill>
                <a:schemeClr val="tx1"/>
              </a:solidFill>
              <a:bevel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1D94AA6-F8F8-D9A1-27B4-1258C8AD0FA3}"/>
                </a:ext>
              </a:extLst>
            </p:cNvPr>
            <p:cNvGrpSpPr/>
            <p:nvPr/>
          </p:nvGrpSpPr>
          <p:grpSpPr>
            <a:xfrm>
              <a:off x="11104694" y="2678015"/>
              <a:ext cx="1713570" cy="1094286"/>
              <a:chOff x="11742171" y="3233819"/>
              <a:chExt cx="1713570" cy="109428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0730DD9-B188-EED7-5592-558AE956CE7F}"/>
                  </a:ext>
                </a:extLst>
              </p:cNvPr>
              <p:cNvSpPr/>
              <p:nvPr/>
            </p:nvSpPr>
            <p:spPr bwMode="auto">
              <a:xfrm>
                <a:off x="11831444" y="3464685"/>
                <a:ext cx="356839" cy="31836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2BFBF-6D37-DEC6-408C-25E6407B4F3D}"/>
                  </a:ext>
                </a:extLst>
              </p:cNvPr>
              <p:cNvSpPr/>
              <p:nvPr/>
            </p:nvSpPr>
            <p:spPr bwMode="auto">
              <a:xfrm>
                <a:off x="12366575" y="3762062"/>
                <a:ext cx="356839" cy="318360"/>
              </a:xfrm>
              <a:prstGeom prst="rect">
                <a:avLst/>
              </a:prstGeom>
              <a:solidFill>
                <a:srgbClr val="00B0F0"/>
              </a:solidFill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C14078F-1260-17C3-795F-48C8677416F7}"/>
                  </a:ext>
                </a:extLst>
              </p:cNvPr>
              <p:cNvSpPr/>
              <p:nvPr/>
            </p:nvSpPr>
            <p:spPr bwMode="auto">
              <a:xfrm>
                <a:off x="11742171" y="4009745"/>
                <a:ext cx="356839" cy="31836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5EF8B21-E791-4E11-6551-45429AED9667}"/>
                  </a:ext>
                </a:extLst>
              </p:cNvPr>
              <p:cNvSpPr/>
              <p:nvPr/>
            </p:nvSpPr>
            <p:spPr bwMode="auto">
              <a:xfrm>
                <a:off x="12556146" y="3233819"/>
                <a:ext cx="356839" cy="318360"/>
              </a:xfrm>
              <a:prstGeom prst="rect">
                <a:avLst/>
              </a:prstGeom>
              <a:solidFill>
                <a:srgbClr val="92D050"/>
              </a:solidFill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8998C9-F132-E53D-B3A9-9135F323AFDF}"/>
                  </a:ext>
                </a:extLst>
              </p:cNvPr>
              <p:cNvSpPr/>
              <p:nvPr/>
            </p:nvSpPr>
            <p:spPr bwMode="auto">
              <a:xfrm>
                <a:off x="13098902" y="3843784"/>
                <a:ext cx="356839" cy="318360"/>
              </a:xfrm>
              <a:prstGeom prst="rect">
                <a:avLst/>
              </a:prstGeom>
              <a:solidFill>
                <a:srgbClr val="92D050"/>
              </a:solidFill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4DED219-37E8-BD02-91ED-3DD56AB6F2AA}"/>
                  </a:ext>
                </a:extLst>
              </p:cNvPr>
              <p:cNvCxnSpPr>
                <a:stCxn id="40" idx="2"/>
                <a:endCxn id="42" idx="0"/>
              </p:cNvCxnSpPr>
              <p:nvPr/>
            </p:nvCxnSpPr>
            <p:spPr>
              <a:xfrm flipH="1">
                <a:off x="11920591" y="3783045"/>
                <a:ext cx="89273" cy="226700"/>
              </a:xfrm>
              <a:prstGeom prst="line">
                <a:avLst/>
              </a:prstGeom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B27B63-E45C-E91D-5358-E3010C41BA31}"/>
                  </a:ext>
                </a:extLst>
              </p:cNvPr>
              <p:cNvCxnSpPr>
                <a:stCxn id="40" idx="3"/>
                <a:endCxn id="43" idx="1"/>
              </p:cNvCxnSpPr>
              <p:nvPr/>
            </p:nvCxnSpPr>
            <p:spPr>
              <a:xfrm flipV="1">
                <a:off x="12188283" y="3392999"/>
                <a:ext cx="367863" cy="230866"/>
              </a:xfrm>
              <a:prstGeom prst="line">
                <a:avLst/>
              </a:prstGeom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677B80F-8283-D124-8934-E8F756C9F6B7}"/>
                  </a:ext>
                </a:extLst>
              </p:cNvPr>
              <p:cNvCxnSpPr>
                <a:stCxn id="41" idx="1"/>
                <a:endCxn id="42" idx="3"/>
              </p:cNvCxnSpPr>
              <p:nvPr/>
            </p:nvCxnSpPr>
            <p:spPr>
              <a:xfrm flipH="1">
                <a:off x="12099010" y="3921242"/>
                <a:ext cx="267565" cy="247683"/>
              </a:xfrm>
              <a:prstGeom prst="line">
                <a:avLst/>
              </a:prstGeom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11E40D5-19C7-EFEF-4D19-41C51EE3FAAD}"/>
                  </a:ext>
                </a:extLst>
              </p:cNvPr>
              <p:cNvCxnSpPr>
                <a:stCxn id="41" idx="3"/>
                <a:endCxn id="44" idx="1"/>
              </p:cNvCxnSpPr>
              <p:nvPr/>
            </p:nvCxnSpPr>
            <p:spPr>
              <a:xfrm>
                <a:off x="12723414" y="3921242"/>
                <a:ext cx="375488" cy="81722"/>
              </a:xfrm>
              <a:prstGeom prst="line">
                <a:avLst/>
              </a:prstGeom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3024613-DF70-B031-6921-747569FD036B}"/>
                  </a:ext>
                </a:extLst>
              </p:cNvPr>
              <p:cNvCxnSpPr>
                <a:stCxn id="41" idx="0"/>
                <a:endCxn id="43" idx="2"/>
              </p:cNvCxnSpPr>
              <p:nvPr/>
            </p:nvCxnSpPr>
            <p:spPr>
              <a:xfrm flipV="1">
                <a:off x="12544995" y="3552179"/>
                <a:ext cx="189571" cy="209883"/>
              </a:xfrm>
              <a:prstGeom prst="line">
                <a:avLst/>
              </a:prstGeom>
              <a:ln cap="rnd">
                <a:solidFill>
                  <a:schemeClr val="tx1"/>
                </a:solidFill>
                <a:bevel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Picture 10" descr="Right Arrow Icon PNG Transparent Background, Free Download #7580 -  FreeIconsPNG">
            <a:extLst>
              <a:ext uri="{FF2B5EF4-FFF2-40B4-BE49-F238E27FC236}">
                <a16:creationId xmlns:a16="http://schemas.microsoft.com/office/drawing/2014/main" id="{19B82B9F-11C3-1ACF-642E-84C8A591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335794" y="1664842"/>
            <a:ext cx="566854" cy="5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Graphic 61" descr="Badge Tick outline">
            <a:extLst>
              <a:ext uri="{FF2B5EF4-FFF2-40B4-BE49-F238E27FC236}">
                <a16:creationId xmlns:a16="http://schemas.microsoft.com/office/drawing/2014/main" id="{FE81D593-A8B4-5639-56F2-10F44C8B60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30747" y="1070335"/>
            <a:ext cx="610470" cy="61047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EF9B316-22D3-4ECF-2586-386F674C9BC5}"/>
              </a:ext>
            </a:extLst>
          </p:cNvPr>
          <p:cNvSpPr txBox="1"/>
          <p:nvPr/>
        </p:nvSpPr>
        <p:spPr>
          <a:xfrm>
            <a:off x="11301824" y="2306639"/>
            <a:ext cx="137473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Audited &amp; Validated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35791869-DC5B-527E-CB5D-51263C84935E}"/>
              </a:ext>
            </a:extLst>
          </p:cNvPr>
          <p:cNvSpPr txBox="1"/>
          <p:nvPr/>
        </p:nvSpPr>
        <p:spPr>
          <a:xfrm>
            <a:off x="12807277" y="2955453"/>
            <a:ext cx="17367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Domain-level Data Model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EC8677E-3A08-CD2E-E4BD-8875099EC8E7}"/>
              </a:ext>
            </a:extLst>
          </p:cNvPr>
          <p:cNvSpPr txBox="1"/>
          <p:nvPr/>
        </p:nvSpPr>
        <p:spPr>
          <a:xfrm>
            <a:off x="12916509" y="2277923"/>
            <a:ext cx="119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 Master &amp; Reference Data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CE02C9C-745A-8B1A-27F5-691A637EE833}"/>
              </a:ext>
            </a:extLst>
          </p:cNvPr>
          <p:cNvSpPr txBox="1"/>
          <p:nvPr/>
        </p:nvSpPr>
        <p:spPr>
          <a:xfrm>
            <a:off x="11400631" y="520701"/>
            <a:ext cx="1469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Self-Service</a:t>
            </a:r>
          </a:p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Product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9" name="Picture 18" descr="Yellow file and document icon (png symbol)">
            <a:extLst>
              <a:ext uri="{FF2B5EF4-FFF2-40B4-BE49-F238E27FC236}">
                <a16:creationId xmlns:a16="http://schemas.microsoft.com/office/drawing/2014/main" id="{2C984984-C80E-7B56-7846-738CB75B9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038" y="4616480"/>
            <a:ext cx="892099" cy="89209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10" descr="Right Arrow Icon PNG Transparent Background, Free Download #7580 -  FreeIconsPNG">
            <a:extLst>
              <a:ext uri="{FF2B5EF4-FFF2-40B4-BE49-F238E27FC236}">
                <a16:creationId xmlns:a16="http://schemas.microsoft.com/office/drawing/2014/main" id="{3F24D61A-2C83-0A0B-E8FF-F2691E53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1754196" y="3816223"/>
            <a:ext cx="566854" cy="5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conExperience » G-Collection » Fingerprint Icon">
            <a:extLst>
              <a:ext uri="{FF2B5EF4-FFF2-40B4-BE49-F238E27FC236}">
                <a16:creationId xmlns:a16="http://schemas.microsoft.com/office/drawing/2014/main" id="{A50FC753-BEE5-4686-EAA0-2F51BDB5C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84" y="4951304"/>
            <a:ext cx="660094" cy="66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59B89A40-1CAD-BD48-5535-BB4A8E1E0991}"/>
              </a:ext>
            </a:extLst>
          </p:cNvPr>
          <p:cNvSpPr txBox="1"/>
          <p:nvPr/>
        </p:nvSpPr>
        <p:spPr>
          <a:xfrm>
            <a:off x="10061327" y="4630441"/>
            <a:ext cx="14463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Persistent Identifiers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98C4B296-FE76-BAC6-0BB2-61B216A4BD19}"/>
              </a:ext>
            </a:extLst>
          </p:cNvPr>
          <p:cNvSpPr txBox="1"/>
          <p:nvPr/>
        </p:nvSpPr>
        <p:spPr>
          <a:xfrm>
            <a:off x="12902749" y="4962716"/>
            <a:ext cx="119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Master &amp; Reference Data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56" name="Picture 32" descr="Enterprise - Free architecture and city icons">
            <a:extLst>
              <a:ext uri="{FF2B5EF4-FFF2-40B4-BE49-F238E27FC236}">
                <a16:creationId xmlns:a16="http://schemas.microsoft.com/office/drawing/2014/main" id="{30351D08-9498-8D63-4DC3-9FD2326FB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796" y="4158212"/>
            <a:ext cx="663858" cy="66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Local Ordinances — VOTER ISSUES PROJECT">
            <a:extLst>
              <a:ext uri="{FF2B5EF4-FFF2-40B4-BE49-F238E27FC236}">
                <a16:creationId xmlns:a16="http://schemas.microsoft.com/office/drawing/2014/main" id="{41A14F90-57CD-3EF2-E4A4-D395EBFC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401" y="1591019"/>
            <a:ext cx="637459" cy="63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8EAC81B5-D6F0-1339-FEEE-CC9EA273227E}"/>
              </a:ext>
            </a:extLst>
          </p:cNvPr>
          <p:cNvCxnSpPr>
            <a:cxnSpLocks/>
          </p:cNvCxnSpPr>
          <p:nvPr/>
        </p:nvCxnSpPr>
        <p:spPr>
          <a:xfrm>
            <a:off x="12417190" y="1891030"/>
            <a:ext cx="711120" cy="214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5" name="Picture 40" descr="Metadata - Free files and folders icons">
            <a:extLst>
              <a:ext uri="{FF2B5EF4-FFF2-40B4-BE49-F238E27FC236}">
                <a16:creationId xmlns:a16="http://schemas.microsoft.com/office/drawing/2014/main" id="{442CD87D-9661-5E4A-6CF8-5E546A41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235" y="5820314"/>
            <a:ext cx="1027504" cy="102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TextBox 1065">
            <a:extLst>
              <a:ext uri="{FF2B5EF4-FFF2-40B4-BE49-F238E27FC236}">
                <a16:creationId xmlns:a16="http://schemas.microsoft.com/office/drawing/2014/main" id="{89A0FB9F-B5A4-A12B-C7B1-201063BB8F5E}"/>
              </a:ext>
            </a:extLst>
          </p:cNvPr>
          <p:cNvSpPr txBox="1"/>
          <p:nvPr/>
        </p:nvSpPr>
        <p:spPr>
          <a:xfrm>
            <a:off x="12818264" y="6961228"/>
            <a:ext cx="11959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Metadata Standards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FCAF846E-EF02-8C0B-BB50-FB4407435AEB}"/>
              </a:ext>
            </a:extLst>
          </p:cNvPr>
          <p:cNvCxnSpPr>
            <a:cxnSpLocks/>
          </p:cNvCxnSpPr>
          <p:nvPr/>
        </p:nvCxnSpPr>
        <p:spPr>
          <a:xfrm flipH="1" flipV="1">
            <a:off x="12473082" y="5332048"/>
            <a:ext cx="480640" cy="409934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Arrow Connector 1069">
            <a:extLst>
              <a:ext uri="{FF2B5EF4-FFF2-40B4-BE49-F238E27FC236}">
                <a16:creationId xmlns:a16="http://schemas.microsoft.com/office/drawing/2014/main" id="{1B3A1541-E1EB-8904-ED6E-76C2D6D26536}"/>
              </a:ext>
            </a:extLst>
          </p:cNvPr>
          <p:cNvCxnSpPr>
            <a:cxnSpLocks/>
          </p:cNvCxnSpPr>
          <p:nvPr/>
        </p:nvCxnSpPr>
        <p:spPr>
          <a:xfrm flipH="1">
            <a:off x="12486103" y="4609699"/>
            <a:ext cx="642207" cy="310242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3FE4FBC1-6B09-F44F-49F7-5633C0466EDB}"/>
              </a:ext>
            </a:extLst>
          </p:cNvPr>
          <p:cNvCxnSpPr>
            <a:cxnSpLocks/>
            <a:stCxn id="1050" idx="3"/>
            <a:endCxn id="1029" idx="1"/>
          </p:cNvCxnSpPr>
          <p:nvPr/>
        </p:nvCxnSpPr>
        <p:spPr>
          <a:xfrm flipV="1">
            <a:off x="11159478" y="5062530"/>
            <a:ext cx="491560" cy="218821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8" name="Picture 42" descr="What is Data Mesh? Redefining Data Platform Architecture - VirtusLab">
            <a:extLst>
              <a:ext uri="{FF2B5EF4-FFF2-40B4-BE49-F238E27FC236}">
                <a16:creationId xmlns:a16="http://schemas.microsoft.com/office/drawing/2014/main" id="{543570B3-5AA2-FFA5-9F74-0FA160EA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974" y="5721227"/>
            <a:ext cx="3110977" cy="201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04A8703A-2A45-4D4A-B651-6D8FF8F73B15}"/>
              </a:ext>
            </a:extLst>
          </p:cNvPr>
          <p:cNvCxnSpPr/>
          <p:nvPr/>
        </p:nvCxnSpPr>
        <p:spPr>
          <a:xfrm flipV="1">
            <a:off x="11534852" y="5508579"/>
            <a:ext cx="406365" cy="6636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8B0FE7F7-820A-46F0-929E-09FD8FF44B0B}"/>
              </a:ext>
            </a:extLst>
          </p:cNvPr>
          <p:cNvCxnSpPr>
            <a:cxnSpLocks/>
          </p:cNvCxnSpPr>
          <p:nvPr/>
        </p:nvCxnSpPr>
        <p:spPr>
          <a:xfrm flipV="1">
            <a:off x="10585656" y="5361839"/>
            <a:ext cx="1115765" cy="7263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4EC58A30-BDC9-6609-6743-FEF985202B5D}"/>
              </a:ext>
            </a:extLst>
          </p:cNvPr>
          <p:cNvCxnSpPr>
            <a:cxnSpLocks/>
            <a:endCxn id="1029" idx="2"/>
          </p:cNvCxnSpPr>
          <p:nvPr/>
        </p:nvCxnSpPr>
        <p:spPr>
          <a:xfrm flipV="1">
            <a:off x="11787693" y="5508579"/>
            <a:ext cx="309395" cy="1339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TextBox 1085">
            <a:extLst>
              <a:ext uri="{FF2B5EF4-FFF2-40B4-BE49-F238E27FC236}">
                <a16:creationId xmlns:a16="http://schemas.microsoft.com/office/drawing/2014/main" id="{3006A481-E55A-BD98-1DE2-909111176746}"/>
              </a:ext>
            </a:extLst>
          </p:cNvPr>
          <p:cNvSpPr txBox="1"/>
          <p:nvPr/>
        </p:nvSpPr>
        <p:spPr>
          <a:xfrm>
            <a:off x="10222718" y="7515226"/>
            <a:ext cx="119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Part of Data Mesh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87" name="Picture 18" descr="Yellow file and document icon (png symbol)">
            <a:extLst>
              <a:ext uri="{FF2B5EF4-FFF2-40B4-BE49-F238E27FC236}">
                <a16:creationId xmlns:a16="http://schemas.microsoft.com/office/drawing/2014/main" id="{3FC7ADA1-383E-7F80-4F61-E3AE6CFE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84" y="5171940"/>
            <a:ext cx="892099" cy="89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10" descr="Right Arrow Icon PNG Transparent Background, Free Download #7580 -  FreeIconsPNG">
            <a:extLst>
              <a:ext uri="{FF2B5EF4-FFF2-40B4-BE49-F238E27FC236}">
                <a16:creationId xmlns:a16="http://schemas.microsoft.com/office/drawing/2014/main" id="{51A453C9-01C5-CF7E-372C-73895177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41234" y="6239339"/>
            <a:ext cx="566854" cy="5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18" descr="Yellow file and document icon (png symbol)">
            <a:extLst>
              <a:ext uri="{FF2B5EF4-FFF2-40B4-BE49-F238E27FC236}">
                <a16:creationId xmlns:a16="http://schemas.microsoft.com/office/drawing/2014/main" id="{888B0397-2F9B-643B-5638-545CEEFF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582" y="4962716"/>
            <a:ext cx="892099" cy="89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3" name="TextBox 1092">
            <a:extLst>
              <a:ext uri="{FF2B5EF4-FFF2-40B4-BE49-F238E27FC236}">
                <a16:creationId xmlns:a16="http://schemas.microsoft.com/office/drawing/2014/main" id="{A4EE48E2-C885-25B0-3E5C-0C288C405DF6}"/>
              </a:ext>
            </a:extLst>
          </p:cNvPr>
          <p:cNvSpPr txBox="1"/>
          <p:nvPr/>
        </p:nvSpPr>
        <p:spPr>
          <a:xfrm>
            <a:off x="5976976" y="6088186"/>
            <a:ext cx="14611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Aggregated by business concepts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97" name="Picture 50" descr="Ontology Based Data Integration- Rundown | by Soumya Mulgund | Medium">
            <a:extLst>
              <a:ext uri="{FF2B5EF4-FFF2-40B4-BE49-F238E27FC236}">
                <a16:creationId xmlns:a16="http://schemas.microsoft.com/office/drawing/2014/main" id="{92C463E7-E3BF-B031-D5A9-9D7B9A28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82" y="5763459"/>
            <a:ext cx="1500579" cy="150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9" name="TextBox 1098">
            <a:extLst>
              <a:ext uri="{FF2B5EF4-FFF2-40B4-BE49-F238E27FC236}">
                <a16:creationId xmlns:a16="http://schemas.microsoft.com/office/drawing/2014/main" id="{B631BFF4-7EA5-5AD9-8702-F7BFB2F45452}"/>
              </a:ext>
            </a:extLst>
          </p:cNvPr>
          <p:cNvSpPr txBox="1"/>
          <p:nvPr/>
        </p:nvSpPr>
        <p:spPr>
          <a:xfrm>
            <a:off x="3235956" y="6334066"/>
            <a:ext cx="119595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Ontologies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5A9E7F22-8CAE-B7CA-4D70-43F5039AB376}"/>
              </a:ext>
            </a:extLst>
          </p:cNvPr>
          <p:cNvSpPr txBox="1"/>
          <p:nvPr/>
        </p:nvSpPr>
        <p:spPr>
          <a:xfrm>
            <a:off x="3614208" y="6806193"/>
            <a:ext cx="1195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Knowledge Language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C072128D-3B80-FDBB-C22F-FF9591184A5E}"/>
              </a:ext>
            </a:extLst>
          </p:cNvPr>
          <p:cNvSpPr txBox="1"/>
          <p:nvPr/>
        </p:nvSpPr>
        <p:spPr>
          <a:xfrm>
            <a:off x="4261097" y="5194260"/>
            <a:ext cx="110272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Fully Described</a:t>
            </a: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02" name="Picture 52" descr="Plakat New label icon na wymiar • ikona, nowy, etykieta • REDRO.pl">
            <a:extLst>
              <a:ext uri="{FF2B5EF4-FFF2-40B4-BE49-F238E27FC236}">
                <a16:creationId xmlns:a16="http://schemas.microsoft.com/office/drawing/2014/main" id="{30197045-0D5E-315D-079E-D08BEDE04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76" y="6493088"/>
            <a:ext cx="1131669" cy="113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4" name="TextBox 1103">
            <a:extLst>
              <a:ext uri="{FF2B5EF4-FFF2-40B4-BE49-F238E27FC236}">
                <a16:creationId xmlns:a16="http://schemas.microsoft.com/office/drawing/2014/main" id="{C71F0DA5-D3F1-1DCA-1B22-25EC7DCCE354}"/>
              </a:ext>
            </a:extLst>
          </p:cNvPr>
          <p:cNvSpPr txBox="1"/>
          <p:nvPr/>
        </p:nvSpPr>
        <p:spPr>
          <a:xfrm>
            <a:off x="7466571" y="6908433"/>
            <a:ext cx="14611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Machine </a:t>
            </a:r>
          </a:p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Actionability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5D2328A3-47CE-6917-656B-ECCD8BF7D848}"/>
              </a:ext>
            </a:extLst>
          </p:cNvPr>
          <p:cNvSpPr txBox="1"/>
          <p:nvPr/>
        </p:nvSpPr>
        <p:spPr>
          <a:xfrm>
            <a:off x="4856451" y="6583215"/>
            <a:ext cx="119595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Patterns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435DC247-AF0C-41D1-D8A3-B6A7B61CCBE9}"/>
              </a:ext>
            </a:extLst>
          </p:cNvPr>
          <p:cNvCxnSpPr>
            <a:cxnSpLocks/>
          </p:cNvCxnSpPr>
          <p:nvPr/>
        </p:nvCxnSpPr>
        <p:spPr>
          <a:xfrm flipH="1">
            <a:off x="2724360" y="193949"/>
            <a:ext cx="49650" cy="4166177"/>
          </a:xfrm>
          <a:prstGeom prst="line">
            <a:avLst/>
          </a:prstGeom>
          <a:ln>
            <a:solidFill>
              <a:schemeClr val="tx1"/>
            </a:solidFill>
            <a:prstDash val="lg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93C73FE5-5842-65EB-8225-059532A7DFD5}"/>
              </a:ext>
            </a:extLst>
          </p:cNvPr>
          <p:cNvGrpSpPr/>
          <p:nvPr/>
        </p:nvGrpSpPr>
        <p:grpSpPr>
          <a:xfrm>
            <a:off x="2386612" y="2923065"/>
            <a:ext cx="337748" cy="434107"/>
            <a:chOff x="2386612" y="2923065"/>
            <a:chExt cx="337748" cy="434107"/>
          </a:xfrm>
        </p:grpSpPr>
        <p:sp>
          <p:nvSpPr>
            <p:cNvPr id="1123" name="Diamond 1122">
              <a:extLst>
                <a:ext uri="{FF2B5EF4-FFF2-40B4-BE49-F238E27FC236}">
                  <a16:creationId xmlns:a16="http://schemas.microsoft.com/office/drawing/2014/main" id="{DC027706-EDEE-BA84-2BE0-BE616AE1DE12}"/>
                </a:ext>
              </a:extLst>
            </p:cNvPr>
            <p:cNvSpPr/>
            <p:nvPr/>
          </p:nvSpPr>
          <p:spPr bwMode="auto">
            <a:xfrm>
              <a:off x="2386612" y="2923065"/>
              <a:ext cx="337748" cy="434107"/>
            </a:xfrm>
            <a:prstGeom prst="diamond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38C7B4E6-BEEF-6FA1-AF1E-34382354F663}"/>
                </a:ext>
              </a:extLst>
            </p:cNvPr>
            <p:cNvSpPr txBox="1"/>
            <p:nvPr/>
          </p:nvSpPr>
          <p:spPr>
            <a:xfrm>
              <a:off x="2489056" y="3005180"/>
              <a:ext cx="1250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800" dirty="0">
                  <a:solidFill>
                    <a:schemeClr val="bg1"/>
                  </a:solidFill>
                </a:rPr>
                <a:t>1</a:t>
              </a:r>
              <a:endParaRPr lang="en-US" sz="18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40385880-594B-BF8C-B68F-2B14CBC62DDF}"/>
              </a:ext>
            </a:extLst>
          </p:cNvPr>
          <p:cNvCxnSpPr>
            <a:cxnSpLocks/>
          </p:cNvCxnSpPr>
          <p:nvPr/>
        </p:nvCxnSpPr>
        <p:spPr>
          <a:xfrm>
            <a:off x="6513356" y="357226"/>
            <a:ext cx="6105" cy="3623759"/>
          </a:xfrm>
          <a:prstGeom prst="line">
            <a:avLst/>
          </a:prstGeom>
          <a:ln>
            <a:solidFill>
              <a:schemeClr val="tx1"/>
            </a:solidFill>
            <a:prstDash val="lg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1A0AEA90-271C-BB5A-3019-150717D76F59}"/>
              </a:ext>
            </a:extLst>
          </p:cNvPr>
          <p:cNvGrpSpPr/>
          <p:nvPr/>
        </p:nvGrpSpPr>
        <p:grpSpPr>
          <a:xfrm>
            <a:off x="6181713" y="3298213"/>
            <a:ext cx="337748" cy="434107"/>
            <a:chOff x="2386612" y="2923065"/>
            <a:chExt cx="337748" cy="434107"/>
          </a:xfrm>
        </p:grpSpPr>
        <p:sp>
          <p:nvSpPr>
            <p:cNvPr id="1128" name="Diamond 1127">
              <a:extLst>
                <a:ext uri="{FF2B5EF4-FFF2-40B4-BE49-F238E27FC236}">
                  <a16:creationId xmlns:a16="http://schemas.microsoft.com/office/drawing/2014/main" id="{BCFBC84F-4C4F-1B28-3AB3-6DF10A4AF8BA}"/>
                </a:ext>
              </a:extLst>
            </p:cNvPr>
            <p:cNvSpPr/>
            <p:nvPr/>
          </p:nvSpPr>
          <p:spPr bwMode="auto">
            <a:xfrm>
              <a:off x="2386612" y="2923065"/>
              <a:ext cx="337748" cy="434107"/>
            </a:xfrm>
            <a:prstGeom prst="diamond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195003D9-AC2A-AC34-02F0-9F695996725A}"/>
                </a:ext>
              </a:extLst>
            </p:cNvPr>
            <p:cNvSpPr txBox="1"/>
            <p:nvPr/>
          </p:nvSpPr>
          <p:spPr>
            <a:xfrm>
              <a:off x="2489056" y="3005180"/>
              <a:ext cx="1250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800" dirty="0">
                  <a:solidFill>
                    <a:schemeClr val="bg1"/>
                  </a:solidFill>
                </a:rPr>
                <a:t>2</a:t>
              </a:r>
              <a:endParaRPr lang="en-US" sz="18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5553DA21-7921-B06A-3AC2-F507A1F69DC1}"/>
              </a:ext>
            </a:extLst>
          </p:cNvPr>
          <p:cNvCxnSpPr>
            <a:cxnSpLocks/>
          </p:cNvCxnSpPr>
          <p:nvPr/>
        </p:nvCxnSpPr>
        <p:spPr>
          <a:xfrm>
            <a:off x="10536440" y="671289"/>
            <a:ext cx="12545" cy="2775871"/>
          </a:xfrm>
          <a:prstGeom prst="line">
            <a:avLst/>
          </a:prstGeom>
          <a:ln>
            <a:solidFill>
              <a:schemeClr val="tx1"/>
            </a:solidFill>
            <a:prstDash val="lg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26A67566-F96F-7869-E843-F0419432E631}"/>
              </a:ext>
            </a:extLst>
          </p:cNvPr>
          <p:cNvGrpSpPr/>
          <p:nvPr/>
        </p:nvGrpSpPr>
        <p:grpSpPr>
          <a:xfrm>
            <a:off x="10160952" y="3089194"/>
            <a:ext cx="337748" cy="434107"/>
            <a:chOff x="2386612" y="2923065"/>
            <a:chExt cx="337748" cy="434107"/>
          </a:xfrm>
        </p:grpSpPr>
        <p:sp>
          <p:nvSpPr>
            <p:cNvPr id="1133" name="Diamond 1132">
              <a:extLst>
                <a:ext uri="{FF2B5EF4-FFF2-40B4-BE49-F238E27FC236}">
                  <a16:creationId xmlns:a16="http://schemas.microsoft.com/office/drawing/2014/main" id="{F1913EA5-BD82-9387-B92F-8F6D61D4AEB8}"/>
                </a:ext>
              </a:extLst>
            </p:cNvPr>
            <p:cNvSpPr/>
            <p:nvPr/>
          </p:nvSpPr>
          <p:spPr bwMode="auto">
            <a:xfrm>
              <a:off x="2386612" y="2923065"/>
              <a:ext cx="337748" cy="434107"/>
            </a:xfrm>
            <a:prstGeom prst="diamond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4" name="TextBox 1133">
              <a:extLst>
                <a:ext uri="{FF2B5EF4-FFF2-40B4-BE49-F238E27FC236}">
                  <a16:creationId xmlns:a16="http://schemas.microsoft.com/office/drawing/2014/main" id="{BCC39BB4-BB68-DF1A-9DA8-2FAE65C3F830}"/>
                </a:ext>
              </a:extLst>
            </p:cNvPr>
            <p:cNvSpPr txBox="1"/>
            <p:nvPr/>
          </p:nvSpPr>
          <p:spPr>
            <a:xfrm>
              <a:off x="2489056" y="3005180"/>
              <a:ext cx="1250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800" dirty="0">
                  <a:solidFill>
                    <a:schemeClr val="bg1"/>
                  </a:solidFill>
                </a:rPr>
                <a:t>3</a:t>
              </a:r>
              <a:endParaRPr lang="en-US" sz="18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AA665E4D-1025-3312-CC0F-DBE104D4D4A4}"/>
              </a:ext>
            </a:extLst>
          </p:cNvPr>
          <p:cNvCxnSpPr>
            <a:cxnSpLocks/>
          </p:cNvCxnSpPr>
          <p:nvPr/>
        </p:nvCxnSpPr>
        <p:spPr>
          <a:xfrm flipH="1" flipV="1">
            <a:off x="10619221" y="4046239"/>
            <a:ext cx="2709766" cy="10482"/>
          </a:xfrm>
          <a:prstGeom prst="line">
            <a:avLst/>
          </a:prstGeom>
          <a:ln>
            <a:solidFill>
              <a:schemeClr val="tx1"/>
            </a:solidFill>
            <a:prstDash val="lg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A2BDE24B-AEF2-620C-E0C1-B0ACB1308DAB}"/>
              </a:ext>
            </a:extLst>
          </p:cNvPr>
          <p:cNvGrpSpPr/>
          <p:nvPr/>
        </p:nvGrpSpPr>
        <p:grpSpPr>
          <a:xfrm>
            <a:off x="13139452" y="3574723"/>
            <a:ext cx="337748" cy="434107"/>
            <a:chOff x="2386612" y="2923065"/>
            <a:chExt cx="337748" cy="434107"/>
          </a:xfrm>
        </p:grpSpPr>
        <p:sp>
          <p:nvSpPr>
            <p:cNvPr id="1141" name="Diamond 1140">
              <a:extLst>
                <a:ext uri="{FF2B5EF4-FFF2-40B4-BE49-F238E27FC236}">
                  <a16:creationId xmlns:a16="http://schemas.microsoft.com/office/drawing/2014/main" id="{B4D357EE-00E8-856E-BFD1-0A78F81C17DE}"/>
                </a:ext>
              </a:extLst>
            </p:cNvPr>
            <p:cNvSpPr/>
            <p:nvPr/>
          </p:nvSpPr>
          <p:spPr bwMode="auto">
            <a:xfrm>
              <a:off x="2386612" y="2923065"/>
              <a:ext cx="337748" cy="434107"/>
            </a:xfrm>
            <a:prstGeom prst="diamond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2" name="TextBox 1141">
              <a:extLst>
                <a:ext uri="{FF2B5EF4-FFF2-40B4-BE49-F238E27FC236}">
                  <a16:creationId xmlns:a16="http://schemas.microsoft.com/office/drawing/2014/main" id="{4FEAE799-88A5-26C3-1E67-D81887A4BFEE}"/>
                </a:ext>
              </a:extLst>
            </p:cNvPr>
            <p:cNvSpPr txBox="1"/>
            <p:nvPr/>
          </p:nvSpPr>
          <p:spPr>
            <a:xfrm>
              <a:off x="2489056" y="3005180"/>
              <a:ext cx="1250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800" dirty="0">
                  <a:solidFill>
                    <a:schemeClr val="bg1"/>
                  </a:solidFill>
                </a:rPr>
                <a:t>4</a:t>
              </a:r>
              <a:endParaRPr lang="en-US" sz="18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34307C5-BCAC-AE58-5FC2-DFDAAB968022}"/>
              </a:ext>
            </a:extLst>
          </p:cNvPr>
          <p:cNvCxnSpPr>
            <a:cxnSpLocks/>
          </p:cNvCxnSpPr>
          <p:nvPr/>
        </p:nvCxnSpPr>
        <p:spPr>
          <a:xfrm flipH="1" flipV="1">
            <a:off x="9003984" y="4908151"/>
            <a:ext cx="25855" cy="2607075"/>
          </a:xfrm>
          <a:prstGeom prst="line">
            <a:avLst/>
          </a:prstGeom>
          <a:ln>
            <a:solidFill>
              <a:schemeClr val="tx1"/>
            </a:solidFill>
            <a:prstDash val="lg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29813EB4-67D0-DB5E-A512-930A0F4F8D7B}"/>
              </a:ext>
            </a:extLst>
          </p:cNvPr>
          <p:cNvGrpSpPr/>
          <p:nvPr/>
        </p:nvGrpSpPr>
        <p:grpSpPr>
          <a:xfrm>
            <a:off x="9113218" y="4951304"/>
            <a:ext cx="337748" cy="434107"/>
            <a:chOff x="2386612" y="2923065"/>
            <a:chExt cx="337748" cy="434107"/>
          </a:xfrm>
        </p:grpSpPr>
        <p:sp>
          <p:nvSpPr>
            <p:cNvPr id="1145" name="Diamond 1144">
              <a:extLst>
                <a:ext uri="{FF2B5EF4-FFF2-40B4-BE49-F238E27FC236}">
                  <a16:creationId xmlns:a16="http://schemas.microsoft.com/office/drawing/2014/main" id="{81B2DEFC-6411-1D7D-8470-9EEA4229984A}"/>
                </a:ext>
              </a:extLst>
            </p:cNvPr>
            <p:cNvSpPr/>
            <p:nvPr/>
          </p:nvSpPr>
          <p:spPr bwMode="auto">
            <a:xfrm>
              <a:off x="2386612" y="2923065"/>
              <a:ext cx="337748" cy="434107"/>
            </a:xfrm>
            <a:prstGeom prst="diamond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6" name="TextBox 1145">
              <a:extLst>
                <a:ext uri="{FF2B5EF4-FFF2-40B4-BE49-F238E27FC236}">
                  <a16:creationId xmlns:a16="http://schemas.microsoft.com/office/drawing/2014/main" id="{80F6403C-6D1A-59D8-D34A-0D9FB098C38B}"/>
                </a:ext>
              </a:extLst>
            </p:cNvPr>
            <p:cNvSpPr txBox="1"/>
            <p:nvPr/>
          </p:nvSpPr>
          <p:spPr>
            <a:xfrm>
              <a:off x="2489056" y="3005180"/>
              <a:ext cx="1250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800" dirty="0">
                  <a:solidFill>
                    <a:schemeClr val="bg1"/>
                  </a:solidFill>
                </a:rPr>
                <a:t>5</a:t>
              </a:r>
              <a:endParaRPr lang="en-US" sz="1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ABC0FCBB-44CE-D1B9-EC75-9812EEB39C7F}"/>
              </a:ext>
            </a:extLst>
          </p:cNvPr>
          <p:cNvGrpSpPr/>
          <p:nvPr/>
        </p:nvGrpSpPr>
        <p:grpSpPr>
          <a:xfrm>
            <a:off x="3323757" y="5079625"/>
            <a:ext cx="337748" cy="434107"/>
            <a:chOff x="2386612" y="2923065"/>
            <a:chExt cx="337748" cy="434107"/>
          </a:xfrm>
          <a:solidFill>
            <a:srgbClr val="CD8F00"/>
          </a:solidFill>
        </p:grpSpPr>
        <p:sp>
          <p:nvSpPr>
            <p:cNvPr id="1152" name="Diamond 1151">
              <a:extLst>
                <a:ext uri="{FF2B5EF4-FFF2-40B4-BE49-F238E27FC236}">
                  <a16:creationId xmlns:a16="http://schemas.microsoft.com/office/drawing/2014/main" id="{8BD56B02-581B-0450-541F-A74BEE637FD1}"/>
                </a:ext>
              </a:extLst>
            </p:cNvPr>
            <p:cNvSpPr/>
            <p:nvPr/>
          </p:nvSpPr>
          <p:spPr bwMode="auto">
            <a:xfrm>
              <a:off x="2386612" y="2923065"/>
              <a:ext cx="337748" cy="434107"/>
            </a:xfrm>
            <a:prstGeom prst="diamond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3" name="TextBox 1152">
              <a:extLst>
                <a:ext uri="{FF2B5EF4-FFF2-40B4-BE49-F238E27FC236}">
                  <a16:creationId xmlns:a16="http://schemas.microsoft.com/office/drawing/2014/main" id="{FE81443E-0135-92C5-25CE-1EA0E0E7C7E6}"/>
                </a:ext>
              </a:extLst>
            </p:cNvPr>
            <p:cNvSpPr txBox="1"/>
            <p:nvPr/>
          </p:nvSpPr>
          <p:spPr>
            <a:xfrm>
              <a:off x="2489056" y="3005180"/>
              <a:ext cx="125034" cy="2769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800" dirty="0">
                  <a:solidFill>
                    <a:schemeClr val="bg1"/>
                  </a:solidFill>
                </a:rPr>
                <a:t>6</a:t>
              </a:r>
              <a:endParaRPr lang="en-US" sz="18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B43A9D-7852-D2D1-63A8-7BD4F0F27BF1}"/>
              </a:ext>
            </a:extLst>
          </p:cNvPr>
          <p:cNvSpPr/>
          <p:nvPr/>
        </p:nvSpPr>
        <p:spPr bwMode="auto">
          <a:xfrm>
            <a:off x="243840" y="4429760"/>
            <a:ext cx="2316480" cy="523666"/>
          </a:xfrm>
          <a:custGeom>
            <a:avLst/>
            <a:gdLst>
              <a:gd name="connsiteX0" fmla="*/ 2316480 w 2316480"/>
              <a:gd name="connsiteY0" fmla="*/ 497840 h 523666"/>
              <a:gd name="connsiteX1" fmla="*/ 2316480 w 2316480"/>
              <a:gd name="connsiteY1" fmla="*/ 497840 h 523666"/>
              <a:gd name="connsiteX2" fmla="*/ 1290320 w 2316480"/>
              <a:gd name="connsiteY2" fmla="*/ 497840 h 523666"/>
              <a:gd name="connsiteX3" fmla="*/ 1178560 w 2316480"/>
              <a:gd name="connsiteY3" fmla="*/ 467360 h 523666"/>
              <a:gd name="connsiteX4" fmla="*/ 1087120 w 2316480"/>
              <a:gd name="connsiteY4" fmla="*/ 416560 h 523666"/>
              <a:gd name="connsiteX5" fmla="*/ 914400 w 2316480"/>
              <a:gd name="connsiteY5" fmla="*/ 386080 h 523666"/>
              <a:gd name="connsiteX6" fmla="*/ 711200 w 2316480"/>
              <a:gd name="connsiteY6" fmla="*/ 335280 h 523666"/>
              <a:gd name="connsiteX7" fmla="*/ 386080 w 2316480"/>
              <a:gd name="connsiteY7" fmla="*/ 172720 h 523666"/>
              <a:gd name="connsiteX8" fmla="*/ 284480 w 2316480"/>
              <a:gd name="connsiteY8" fmla="*/ 101600 h 523666"/>
              <a:gd name="connsiteX9" fmla="*/ 132080 w 2316480"/>
              <a:gd name="connsiteY9" fmla="*/ 60960 h 523666"/>
              <a:gd name="connsiteX10" fmla="*/ 30480 w 2316480"/>
              <a:gd name="connsiteY10" fmla="*/ 30480 h 523666"/>
              <a:gd name="connsiteX11" fmla="*/ 0 w 2316480"/>
              <a:gd name="connsiteY11" fmla="*/ 0 h 5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6480" h="523666">
                <a:moveTo>
                  <a:pt x="2316480" y="497840"/>
                </a:moveTo>
                <a:lnTo>
                  <a:pt x="2316480" y="497840"/>
                </a:lnTo>
                <a:cubicBezTo>
                  <a:pt x="1862638" y="529139"/>
                  <a:pt x="1911729" y="535274"/>
                  <a:pt x="1290320" y="497840"/>
                </a:cubicBezTo>
                <a:cubicBezTo>
                  <a:pt x="1251776" y="495518"/>
                  <a:pt x="1215813" y="477520"/>
                  <a:pt x="1178560" y="467360"/>
                </a:cubicBezTo>
                <a:cubicBezTo>
                  <a:pt x="1148080" y="450427"/>
                  <a:pt x="1120446" y="426814"/>
                  <a:pt x="1087120" y="416560"/>
                </a:cubicBezTo>
                <a:cubicBezTo>
                  <a:pt x="1031242" y="399367"/>
                  <a:pt x="971542" y="398435"/>
                  <a:pt x="914400" y="386080"/>
                </a:cubicBezTo>
                <a:cubicBezTo>
                  <a:pt x="846159" y="371325"/>
                  <a:pt x="777612" y="356819"/>
                  <a:pt x="711200" y="335280"/>
                </a:cubicBezTo>
                <a:cubicBezTo>
                  <a:pt x="574122" y="290822"/>
                  <a:pt x="505835" y="249363"/>
                  <a:pt x="386080" y="172720"/>
                </a:cubicBezTo>
                <a:cubicBezTo>
                  <a:pt x="351261" y="150436"/>
                  <a:pt x="322319" y="118249"/>
                  <a:pt x="284480" y="101600"/>
                </a:cubicBezTo>
                <a:cubicBezTo>
                  <a:pt x="236357" y="80426"/>
                  <a:pt x="182708" y="75136"/>
                  <a:pt x="132080" y="60960"/>
                </a:cubicBezTo>
                <a:cubicBezTo>
                  <a:pt x="98032" y="51426"/>
                  <a:pt x="64347" y="40640"/>
                  <a:pt x="30480" y="30480"/>
                </a:cubicBezTo>
                <a:lnTo>
                  <a:pt x="0" y="0"/>
                </a:ln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ADF74-E678-E9BF-EA7E-1B5659C2FBE9}"/>
              </a:ext>
            </a:extLst>
          </p:cNvPr>
          <p:cNvSpPr txBox="1"/>
          <p:nvPr/>
        </p:nvSpPr>
        <p:spPr>
          <a:xfrm>
            <a:off x="691078" y="802757"/>
            <a:ext cx="5927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DATA</a:t>
            </a:r>
            <a:endParaRPr lang="en-US" sz="18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4FE9A-0EB8-370D-14C7-E5A1EC74DEBE}"/>
              </a:ext>
            </a:extLst>
          </p:cNvPr>
          <p:cNvSpPr txBox="1"/>
          <p:nvPr/>
        </p:nvSpPr>
        <p:spPr>
          <a:xfrm>
            <a:off x="11418670" y="7431900"/>
            <a:ext cx="1634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INFORMATION</a:t>
            </a:r>
            <a:endParaRPr lang="en-US" sz="18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EA399D-DD80-1624-9658-F42169791CD9}"/>
              </a:ext>
            </a:extLst>
          </p:cNvPr>
          <p:cNvSpPr txBox="1"/>
          <p:nvPr/>
        </p:nvSpPr>
        <p:spPr>
          <a:xfrm>
            <a:off x="7381555" y="4712900"/>
            <a:ext cx="14378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KNOWLEDGE</a:t>
            </a:r>
            <a:endParaRPr lang="en-US" sz="18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FFFF00"/>
              </a:highlight>
            </a:endParaRPr>
          </a:p>
        </p:txBody>
      </p:sp>
      <p:pic>
        <p:nvPicPr>
          <p:cNvPr id="2052" name="Picture 4" descr="15,800+ Puzzle Pieces Illustrations, Royalty-Free Vector Graphics &amp; Clip  Art - iStock | Puzzle pieces coming together, Puzzle, Missing puzzle piece">
            <a:extLst>
              <a:ext uri="{FF2B5EF4-FFF2-40B4-BE49-F238E27FC236}">
                <a16:creationId xmlns:a16="http://schemas.microsoft.com/office/drawing/2014/main" id="{B51E85C7-5189-32C5-9575-3EB6F712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1" y="6083805"/>
            <a:ext cx="1126313" cy="112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0B03CE-0DC0-C7D8-96E2-A3CC693B26DC}"/>
              </a:ext>
            </a:extLst>
          </p:cNvPr>
          <p:cNvSpPr txBox="1"/>
          <p:nvPr/>
        </p:nvSpPr>
        <p:spPr>
          <a:xfrm>
            <a:off x="1482599" y="5884034"/>
            <a:ext cx="9407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600" b="1" dirty="0">
                <a:solidFill>
                  <a:srgbClr val="CD8F00"/>
                </a:solidFill>
              </a:rPr>
              <a:t>Discovery</a:t>
            </a:r>
            <a:endParaRPr lang="en-US" sz="1600" b="1" dirty="0" err="1">
              <a:solidFill>
                <a:srgbClr val="CD8F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522025-8CA9-7DD1-156C-83D555C30BB0}"/>
              </a:ext>
            </a:extLst>
          </p:cNvPr>
          <p:cNvSpPr txBox="1"/>
          <p:nvPr/>
        </p:nvSpPr>
        <p:spPr>
          <a:xfrm>
            <a:off x="727622" y="7210118"/>
            <a:ext cx="105445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600" b="1" dirty="0">
                <a:solidFill>
                  <a:srgbClr val="CD8F00"/>
                </a:solidFill>
              </a:rPr>
              <a:t>Reusability</a:t>
            </a:r>
            <a:endParaRPr lang="en-US" sz="1600" b="1" dirty="0" err="1">
              <a:solidFill>
                <a:srgbClr val="CD8F00"/>
              </a:solidFill>
            </a:endParaRPr>
          </a:p>
        </p:txBody>
      </p:sp>
      <p:pic>
        <p:nvPicPr>
          <p:cNvPr id="3074" name="Picture 2" descr="Data is Reusable – Journalology Training">
            <a:extLst>
              <a:ext uri="{FF2B5EF4-FFF2-40B4-BE49-F238E27FC236}">
                <a16:creationId xmlns:a16="http://schemas.microsoft.com/office/drawing/2014/main" id="{62A210BF-32EA-D12D-F646-06394796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358" y="5112475"/>
            <a:ext cx="736553" cy="73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6B2C8-A58D-84A5-8DC4-A4CF3C0673C3}"/>
              </a:ext>
            </a:extLst>
          </p:cNvPr>
          <p:cNvSpPr txBox="1"/>
          <p:nvPr/>
        </p:nvSpPr>
        <p:spPr>
          <a:xfrm>
            <a:off x="7493440" y="5952433"/>
            <a:ext cx="14611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as Reusable Asset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306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7" grpId="0" animBg="1"/>
      <p:bldP spid="2" grpId="0"/>
      <p:bldP spid="3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1" grpId="0"/>
      <p:bldP spid="30" grpId="0"/>
      <p:bldP spid="31" grpId="0"/>
      <p:bldP spid="32" grpId="0"/>
      <p:bldP spid="37" grpId="0"/>
      <p:bldP spid="38" grpId="0"/>
      <p:bldP spid="63" grpId="0"/>
      <p:bldP spid="1024" grpId="0"/>
      <p:bldP spid="1025" grpId="0"/>
      <p:bldP spid="1027" grpId="0"/>
      <p:bldP spid="1049" grpId="0"/>
      <p:bldP spid="1051" grpId="0"/>
      <p:bldP spid="1066" grpId="0"/>
      <p:bldP spid="1086" grpId="0"/>
      <p:bldP spid="1093" grpId="0"/>
      <p:bldP spid="1099" grpId="0"/>
      <p:bldP spid="1100" grpId="0"/>
      <p:bldP spid="1101" grpId="0"/>
      <p:bldP spid="1104" grpId="0"/>
      <p:bldP spid="1120" grpId="0"/>
      <p:bldP spid="8" grpId="0"/>
      <p:bldP spid="24" grpId="0"/>
      <p:bldP spid="25" grpId="0"/>
      <p:bldP spid="33" grpId="0"/>
      <p:bldP spid="45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me | GO FAIR Foundation">
            <a:extLst>
              <a:ext uri="{FF2B5EF4-FFF2-40B4-BE49-F238E27FC236}">
                <a16:creationId xmlns:a16="http://schemas.microsoft.com/office/drawing/2014/main" id="{5528DA67-0945-4B6A-00D7-C0600942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05" y="1188099"/>
            <a:ext cx="4919430" cy="1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IRplus sets out to improve data sharing and reuse in life science  research | ELIXIR">
            <a:extLst>
              <a:ext uri="{FF2B5EF4-FFF2-40B4-BE49-F238E27FC236}">
                <a16:creationId xmlns:a16="http://schemas.microsoft.com/office/drawing/2014/main" id="{4E1D850A-2CA4-4C6D-A721-B8F3BF94C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769" y="3076542"/>
            <a:ext cx="4953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earch Data Alliance - Wikipedia">
            <a:extLst>
              <a:ext uri="{FF2B5EF4-FFF2-40B4-BE49-F238E27FC236}">
                <a16:creationId xmlns:a16="http://schemas.microsoft.com/office/drawing/2014/main" id="{F3501DF0-3F35-3921-D9A9-9FA49709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54" y="3082963"/>
            <a:ext cx="20764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AIRsFAIR | EOSC Portal">
            <a:extLst>
              <a:ext uri="{FF2B5EF4-FFF2-40B4-BE49-F238E27FC236}">
                <a16:creationId xmlns:a16="http://schemas.microsoft.com/office/drawing/2014/main" id="{043B345A-A3F8-EAE8-6137-5ABA5D4B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01" y="4569847"/>
            <a:ext cx="4593838" cy="26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r code with black dots&#10;&#10;Description automatically generated">
            <a:extLst>
              <a:ext uri="{FF2B5EF4-FFF2-40B4-BE49-F238E27FC236}">
                <a16:creationId xmlns:a16="http://schemas.microsoft.com/office/drawing/2014/main" id="{15AB8FAC-D858-8E77-E576-D281F145E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666" y="1663407"/>
            <a:ext cx="4826520" cy="4826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0D890-A117-1083-B5D5-9BCF0163B655}"/>
              </a:ext>
            </a:extLst>
          </p:cNvPr>
          <p:cNvSpPr txBox="1"/>
          <p:nvPr/>
        </p:nvSpPr>
        <p:spPr>
          <a:xfrm>
            <a:off x="227668" y="157357"/>
            <a:ext cx="102422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/>
              <a:t>FAIR Working groups and projects..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36B68-E392-8F19-90D2-59D26967EE92}"/>
              </a:ext>
            </a:extLst>
          </p:cNvPr>
          <p:cNvSpPr txBox="1"/>
          <p:nvPr/>
        </p:nvSpPr>
        <p:spPr>
          <a:xfrm>
            <a:off x="8843329" y="6564318"/>
            <a:ext cx="44099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2400" b="1" dirty="0"/>
              <a:t>Scan this QR code for links to F.A.I.R related resources</a:t>
            </a:r>
          </a:p>
        </p:txBody>
      </p:sp>
    </p:spTree>
    <p:extLst>
      <p:ext uri="{BB962C8B-B14F-4D97-AF65-F5344CB8AC3E}">
        <p14:creationId xmlns:p14="http://schemas.microsoft.com/office/powerpoint/2010/main" val="31350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ownload HD Gold Triangle - Sign Transparent PNG Image - NicePNG.com">
            <a:extLst>
              <a:ext uri="{FF2B5EF4-FFF2-40B4-BE49-F238E27FC236}">
                <a16:creationId xmlns:a16="http://schemas.microsoft.com/office/drawing/2014/main" id="{2B0C7D29-1B2D-9B17-E43F-1C673588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17306">
            <a:off x="793708" y="3429160"/>
            <a:ext cx="4757392" cy="413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FB44655D-77D6-7DC4-CE75-D0675DAA8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8743" y="1491229"/>
            <a:ext cx="914400" cy="914400"/>
          </a:xfrm>
          <a:prstGeom prst="rect">
            <a:avLst/>
          </a:prstGeom>
        </p:spPr>
      </p:pic>
      <p:pic>
        <p:nvPicPr>
          <p:cNvPr id="5" name="Graphic 4" descr="Television with solid fill">
            <a:extLst>
              <a:ext uri="{FF2B5EF4-FFF2-40B4-BE49-F238E27FC236}">
                <a16:creationId xmlns:a16="http://schemas.microsoft.com/office/drawing/2014/main" id="{511EA8AA-64B7-10E1-8B9B-CE98CF91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005" y="6161882"/>
            <a:ext cx="914400" cy="914400"/>
          </a:xfrm>
          <a:prstGeom prst="rect">
            <a:avLst/>
          </a:prstGeom>
        </p:spPr>
      </p:pic>
      <p:pic>
        <p:nvPicPr>
          <p:cNvPr id="7" name="Graphic 6" descr="Circles with lines with solid fill">
            <a:extLst>
              <a:ext uri="{FF2B5EF4-FFF2-40B4-BE49-F238E27FC236}">
                <a16:creationId xmlns:a16="http://schemas.microsoft.com/office/drawing/2014/main" id="{BA88C964-E47B-C8C1-9DEA-0B722DAB8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6479" y="585284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36EE14-2607-63DF-AAB9-C295C52B7AE4}"/>
              </a:ext>
            </a:extLst>
          </p:cNvPr>
          <p:cNvSpPr txBox="1"/>
          <p:nvPr/>
        </p:nvSpPr>
        <p:spPr>
          <a:xfrm>
            <a:off x="9246078" y="7076282"/>
            <a:ext cx="3274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b="1" dirty="0"/>
              <a:t>The DAMA Wheel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FAC17-D880-F404-E8BB-C37D69FB4840}"/>
              </a:ext>
            </a:extLst>
          </p:cNvPr>
          <p:cNvSpPr txBox="1"/>
          <p:nvPr/>
        </p:nvSpPr>
        <p:spPr>
          <a:xfrm>
            <a:off x="2495773" y="2457790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A715D-1365-5001-F0C4-5E951A69A94B}"/>
              </a:ext>
            </a:extLst>
          </p:cNvPr>
          <p:cNvSpPr txBox="1"/>
          <p:nvPr/>
        </p:nvSpPr>
        <p:spPr>
          <a:xfrm>
            <a:off x="845023" y="7112306"/>
            <a:ext cx="152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ea typeface="+mn-ea"/>
                <a:cs typeface="+mn-cs"/>
              </a:rPr>
              <a:t>Technology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1D388-6D56-98B4-1D62-1265DB304FBC}"/>
              </a:ext>
            </a:extLst>
          </p:cNvPr>
          <p:cNvSpPr txBox="1"/>
          <p:nvPr/>
        </p:nvSpPr>
        <p:spPr>
          <a:xfrm>
            <a:off x="6289833" y="6742974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ea typeface="+mn-ea"/>
                <a:cs typeface="+mn-cs"/>
              </a:rPr>
              <a:t>Process</a:t>
            </a:r>
          </a:p>
        </p:txBody>
      </p:sp>
      <p:pic>
        <p:nvPicPr>
          <p:cNvPr id="2056" name="Picture 8" descr="master data Vector Icons free download in SVG, PNG Format">
            <a:extLst>
              <a:ext uri="{FF2B5EF4-FFF2-40B4-BE49-F238E27FC236}">
                <a16:creationId xmlns:a16="http://schemas.microsoft.com/office/drawing/2014/main" id="{546F132E-C8A3-82C9-9B99-0944DC4B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11" y="4044440"/>
            <a:ext cx="1729740" cy="172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20507-DD49-3DBF-6DDA-83C05E1B67B5}"/>
              </a:ext>
            </a:extLst>
          </p:cNvPr>
          <p:cNvSpPr txBox="1"/>
          <p:nvPr/>
        </p:nvSpPr>
        <p:spPr>
          <a:xfrm>
            <a:off x="3298136" y="3802405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ea typeface="+mn-ea"/>
                <a:cs typeface="+mn-cs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E9A35-1935-D991-FF34-0DC429163F20}"/>
              </a:ext>
            </a:extLst>
          </p:cNvPr>
          <p:cNvSpPr txBox="1"/>
          <p:nvPr/>
        </p:nvSpPr>
        <p:spPr>
          <a:xfrm>
            <a:off x="350729" y="239337"/>
            <a:ext cx="92927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/>
              <a:t>The Key message..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2639FDD9-3C89-2477-65E9-9A24DF0419AD}"/>
              </a:ext>
            </a:extLst>
          </p:cNvPr>
          <p:cNvSpPr/>
          <p:nvPr/>
        </p:nvSpPr>
        <p:spPr bwMode="auto">
          <a:xfrm rot="16200000">
            <a:off x="4959840" y="1666654"/>
            <a:ext cx="4812427" cy="5902414"/>
          </a:xfrm>
          <a:prstGeom prst="trapezoid">
            <a:avLst>
              <a:gd name="adj" fmla="val 50000"/>
            </a:avLst>
          </a:prstGeom>
          <a:solidFill>
            <a:srgbClr val="D095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circular chart of data governance&#10;&#10;Description automatically generated">
            <a:extLst>
              <a:ext uri="{FF2B5EF4-FFF2-40B4-BE49-F238E27FC236}">
                <a16:creationId xmlns:a16="http://schemas.microsoft.com/office/drawing/2014/main" id="{F4206D28-5398-4AD2-B145-6835F0F9E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72" y="2114808"/>
            <a:ext cx="5108779" cy="4997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5B2E92-4CCA-F4E3-2A28-890D0D900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956" y="274944"/>
            <a:ext cx="1494476" cy="1494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E024A8-97A6-F9C6-7673-FD0D370ECAA6}"/>
              </a:ext>
            </a:extLst>
          </p:cNvPr>
          <p:cNvSpPr txBox="1"/>
          <p:nvPr/>
        </p:nvSpPr>
        <p:spPr>
          <a:xfrm>
            <a:off x="10458266" y="1727759"/>
            <a:ext cx="10374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FAIR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EFC56-257B-A07B-AE8B-4F45C4F75064}"/>
              </a:ext>
            </a:extLst>
          </p:cNvPr>
          <p:cNvSpPr txBox="1"/>
          <p:nvPr/>
        </p:nvSpPr>
        <p:spPr>
          <a:xfrm>
            <a:off x="6070444" y="4475057"/>
            <a:ext cx="14177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Literacy</a:t>
            </a:r>
          </a:p>
        </p:txBody>
      </p:sp>
    </p:spTree>
    <p:extLst>
      <p:ext uri="{BB962C8B-B14F-4D97-AF65-F5344CB8AC3E}">
        <p14:creationId xmlns:p14="http://schemas.microsoft.com/office/powerpoint/2010/main" val="36938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6" grpId="0" animBg="1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F6937E-90B2-1AA2-CDFA-4AAA054EF1F3}"/>
              </a:ext>
            </a:extLst>
          </p:cNvPr>
          <p:cNvSpPr txBox="1"/>
          <p:nvPr/>
        </p:nvSpPr>
        <p:spPr>
          <a:xfrm>
            <a:off x="3481478" y="7297940"/>
            <a:ext cx="119660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>
                <a:solidFill>
                  <a:srgbClr val="FFFF00"/>
                </a:solidFill>
              </a:rPr>
              <a:t>Let’s join hands to fight the evil data forces…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BFD892-4F21-4A16-DDE0-8971CB857A69}"/>
              </a:ext>
            </a:extLst>
          </p:cNvPr>
          <p:cNvSpPr txBox="1"/>
          <p:nvPr/>
        </p:nvSpPr>
        <p:spPr>
          <a:xfrm>
            <a:off x="3481477" y="6570543"/>
            <a:ext cx="119660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>
                <a:solidFill>
                  <a:srgbClr val="FFFF00"/>
                </a:solidFill>
              </a:rPr>
              <a:t>The battle is still on..</a:t>
            </a:r>
          </a:p>
        </p:txBody>
      </p:sp>
    </p:spTree>
    <p:extLst>
      <p:ext uri="{BB962C8B-B14F-4D97-AF65-F5344CB8AC3E}">
        <p14:creationId xmlns:p14="http://schemas.microsoft.com/office/powerpoint/2010/main" val="163980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545176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 pitchFamily="34" charset="0"/>
                <a:cs typeface="Segoe UI" pitchFamily="34" charset="0"/>
              </a:rPr>
              <a:t>Ravichander Rajendran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1" y="4445744"/>
            <a:ext cx="5486400" cy="89255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Enterprise Information Architecture Lead</a:t>
            </a:r>
          </a:p>
          <a:p>
            <a:r>
              <a:rPr lang="en-US" dirty="0">
                <a:latin typeface="Segoe UI" pitchFamily="34" charset="0"/>
              </a:rPr>
              <a:t>AstraZeneca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217E354-9C54-AF80-5070-EE82827DC4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9" y="727314"/>
            <a:ext cx="10451351" cy="598305"/>
          </a:xfrm>
        </p:spPr>
        <p:txBody>
          <a:bodyPr/>
          <a:lstStyle/>
          <a:p>
            <a:r>
              <a:rPr lang="en-IN" dirty="0"/>
              <a:t>Thank you for listening &amp; it’s time for Q</a:t>
            </a:r>
            <a:r>
              <a:rPr lang="en-IN" sz="3200" dirty="0"/>
              <a:t>&amp;</a:t>
            </a:r>
            <a:r>
              <a:rPr lang="en-IN" dirty="0"/>
              <a:t>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Ravichander Rajendran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Enterprise Information Architecture Lead AstraZeneca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A Data FAIRy Tale</a:t>
            </a: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47D542-A70F-5841-981A-F6CB0EC36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9" y="5127176"/>
            <a:ext cx="2765501" cy="27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2057967" y="5314915"/>
            <a:ext cx="3341593" cy="1638733"/>
            <a:chOff x="5621825" y="797358"/>
            <a:chExt cx="3341593" cy="163873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85024" y="797358"/>
              <a:ext cx="2049138" cy="163873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364498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2942051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94613B-4E62-9702-8618-B7BC7DC19C10}"/>
              </a:ext>
            </a:extLst>
          </p:cNvPr>
          <p:cNvGrpSpPr/>
          <p:nvPr/>
        </p:nvGrpSpPr>
        <p:grpSpPr>
          <a:xfrm>
            <a:off x="5580751" y="1277804"/>
            <a:ext cx="3341593" cy="1212843"/>
            <a:chOff x="3631133" y="3627072"/>
            <a:chExt cx="3341593" cy="121284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B14202-77CC-A4E8-8DE6-C38465822434}"/>
                </a:ext>
              </a:extLst>
            </p:cNvPr>
            <p:cNvSpPr/>
            <p:nvPr/>
          </p:nvSpPr>
          <p:spPr bwMode="auto">
            <a:xfrm>
              <a:off x="3631133" y="3627072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1F0265-0267-2361-9ADC-00250A70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7522" y="4048700"/>
              <a:ext cx="2488815" cy="48247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3878300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22433" y="6522343"/>
              <a:ext cx="1606554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3878300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85503" y="6813689"/>
              <a:ext cx="1665388" cy="30983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68A656-5930-1EFB-415A-1F268A54FE57}"/>
              </a:ext>
            </a:extLst>
          </p:cNvPr>
          <p:cNvGrpSpPr/>
          <p:nvPr/>
        </p:nvGrpSpPr>
        <p:grpSpPr>
          <a:xfrm>
            <a:off x="5601157" y="3855357"/>
            <a:ext cx="3341593" cy="1212843"/>
            <a:chOff x="2054914" y="6362187"/>
            <a:chExt cx="3341593" cy="121284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8AB82A-C5D0-A014-1180-CC822652467D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57865E-1B66-34A3-8738-322198AA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1935" y="6522343"/>
              <a:ext cx="1487550" cy="89253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A7BCB7-CF35-E684-5045-B7F235174ED4}"/>
              </a:ext>
            </a:extLst>
          </p:cNvPr>
          <p:cNvGrpSpPr/>
          <p:nvPr/>
        </p:nvGrpSpPr>
        <p:grpSpPr>
          <a:xfrm>
            <a:off x="5644403" y="5567823"/>
            <a:ext cx="3341593" cy="1212843"/>
            <a:chOff x="5621825" y="1050976"/>
            <a:chExt cx="3341593" cy="12128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44597B4-A9AC-9EB4-EAA7-F9DB4FC261EB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D7920B-72B5-E3E7-8F71-DC8E21D6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3172" y="1328410"/>
              <a:ext cx="2584054" cy="56766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08697-2FFD-8881-9848-642C2039955B}"/>
              </a:ext>
            </a:extLst>
          </p:cNvPr>
          <p:cNvGrpSpPr/>
          <p:nvPr/>
        </p:nvGrpSpPr>
        <p:grpSpPr>
          <a:xfrm>
            <a:off x="9230840" y="5522666"/>
            <a:ext cx="3341593" cy="1212843"/>
            <a:chOff x="5621825" y="1050976"/>
            <a:chExt cx="3341593" cy="121284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7B0AC96-0BE2-6CD4-5169-426C282DF26B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9436559A-0C1B-F0DB-10FC-A95C5146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31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54125"/>
            <a:ext cx="10972800" cy="686406"/>
          </a:xfrm>
        </p:spPr>
        <p:txBody>
          <a:bodyPr/>
          <a:lstStyle/>
          <a:p>
            <a:r>
              <a:rPr lang="en-IN" sz="4400" dirty="0"/>
              <a:t>A Data FAIRy Tale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59222" y="4385550"/>
            <a:ext cx="10972800" cy="369332"/>
          </a:xfrm>
        </p:spPr>
        <p:txBody>
          <a:bodyPr/>
          <a:lstStyle/>
          <a:p>
            <a:r>
              <a:rPr lang="en-IN"/>
              <a:t>Unveiling the </a:t>
            </a:r>
            <a:r>
              <a:rPr lang="en-IN" dirty="0"/>
              <a:t>need for strong data foundation..</a:t>
            </a:r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8E9C1-8EA7-5FDE-61B4-41D05E16F325}"/>
              </a:ext>
            </a:extLst>
          </p:cNvPr>
          <p:cNvSpPr txBox="1"/>
          <p:nvPr/>
        </p:nvSpPr>
        <p:spPr>
          <a:xfrm>
            <a:off x="409957" y="19494"/>
            <a:ext cx="4385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>
                <a:solidFill>
                  <a:schemeClr val="bg1"/>
                </a:solidFill>
              </a:rPr>
              <a:t>Once upon a time….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C52CD-9FC5-5723-9FC7-46C89F50F09F}"/>
              </a:ext>
            </a:extLst>
          </p:cNvPr>
          <p:cNvSpPr txBox="1"/>
          <p:nvPr/>
        </p:nvSpPr>
        <p:spPr>
          <a:xfrm>
            <a:off x="2811595" y="573492"/>
            <a:ext cx="889461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In the data world, people lived happily….</a:t>
            </a:r>
          </a:p>
          <a:p>
            <a:pPr algn="l"/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E03A8-7EB8-4666-5D66-C939262442B5}"/>
              </a:ext>
            </a:extLst>
          </p:cNvPr>
          <p:cNvSpPr txBox="1"/>
          <p:nvPr/>
        </p:nvSpPr>
        <p:spPr>
          <a:xfrm>
            <a:off x="179143" y="6519110"/>
            <a:ext cx="263245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Structured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0E58C-2358-7EC3-96BA-D6815E290D2B}"/>
              </a:ext>
            </a:extLst>
          </p:cNvPr>
          <p:cNvSpPr txBox="1"/>
          <p:nvPr/>
        </p:nvSpPr>
        <p:spPr>
          <a:xfrm>
            <a:off x="2602865" y="7267685"/>
            <a:ext cx="12743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RDBMS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F8517-9A03-FC7F-4121-4278BFFDE3DE}"/>
              </a:ext>
            </a:extLst>
          </p:cNvPr>
          <p:cNvSpPr txBox="1"/>
          <p:nvPr/>
        </p:nvSpPr>
        <p:spPr>
          <a:xfrm>
            <a:off x="4972452" y="7380884"/>
            <a:ext cx="266483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ETL, Data Marts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7513B-C09A-D1A8-4FF2-8C8A1AD210E6}"/>
              </a:ext>
            </a:extLst>
          </p:cNvPr>
          <p:cNvSpPr txBox="1"/>
          <p:nvPr/>
        </p:nvSpPr>
        <p:spPr>
          <a:xfrm>
            <a:off x="11236593" y="6949997"/>
            <a:ext cx="93923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OLAP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E713-F2D8-26B6-58BC-A2BABE2E5DCB}"/>
              </a:ext>
            </a:extLst>
          </p:cNvPr>
          <p:cNvSpPr txBox="1"/>
          <p:nvPr/>
        </p:nvSpPr>
        <p:spPr>
          <a:xfrm>
            <a:off x="8703948" y="7225221"/>
            <a:ext cx="8644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OLTP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705BE-C8AD-3955-3890-C3A16B4CF66A}"/>
              </a:ext>
            </a:extLst>
          </p:cNvPr>
          <p:cNvSpPr txBox="1"/>
          <p:nvPr/>
        </p:nvSpPr>
        <p:spPr>
          <a:xfrm>
            <a:off x="12896110" y="5482409"/>
            <a:ext cx="13126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5639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Powers Superpower GIF - Powers Superpower Hands - Discover &amp; Share GIFs |  Magic aesthetic, Super powers, Fantasy aesthetic">
            <a:extLst>
              <a:ext uri="{FF2B5EF4-FFF2-40B4-BE49-F238E27FC236}">
                <a16:creationId xmlns:a16="http://schemas.microsoft.com/office/drawing/2014/main" id="{2439B52F-F998-60FE-F340-00AB7049B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7" y="1695202"/>
            <a:ext cx="4206043" cy="36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F90863-B38C-BB24-264A-1ABE3AE4C417}"/>
              </a:ext>
            </a:extLst>
          </p:cNvPr>
          <p:cNvSpPr txBox="1"/>
          <p:nvPr/>
        </p:nvSpPr>
        <p:spPr>
          <a:xfrm>
            <a:off x="218652" y="163091"/>
            <a:ext cx="1201527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/>
              <a:t>Over the time, people got blessed with </a:t>
            </a:r>
            <a:r>
              <a:rPr lang="en-IN" sz="4400" b="1" dirty="0">
                <a:solidFill>
                  <a:srgbClr val="D29743"/>
                </a:solidFill>
              </a:rPr>
              <a:t>3</a:t>
            </a:r>
            <a:r>
              <a:rPr lang="en-IN" sz="3600" b="1" dirty="0"/>
              <a:t> superpowers..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F16E4-4056-C446-C76E-534524D39C69}"/>
              </a:ext>
            </a:extLst>
          </p:cNvPr>
          <p:cNvSpPr txBox="1"/>
          <p:nvPr/>
        </p:nvSpPr>
        <p:spPr>
          <a:xfrm>
            <a:off x="2410886" y="4783613"/>
            <a:ext cx="165429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2058" name="Picture 10" descr="g i r l, e a s e m y m i n d ; — under the cut are #41 small and medium...">
            <a:extLst>
              <a:ext uri="{FF2B5EF4-FFF2-40B4-BE49-F238E27FC236}">
                <a16:creationId xmlns:a16="http://schemas.microsoft.com/office/drawing/2014/main" id="{77BB7D6B-1A46-99B4-FB18-5A6AAE94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63" y="1779701"/>
            <a:ext cx="4432136" cy="35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0DAFB-7E9E-5BA2-E6E5-0E48D5C34D75}"/>
              </a:ext>
            </a:extLst>
          </p:cNvPr>
          <p:cNvSpPr txBox="1"/>
          <p:nvPr/>
        </p:nvSpPr>
        <p:spPr>
          <a:xfrm>
            <a:off x="11372049" y="4783614"/>
            <a:ext cx="17697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Compute</a:t>
            </a:r>
          </a:p>
        </p:txBody>
      </p:sp>
      <p:pic>
        <p:nvPicPr>
          <p:cNvPr id="1026" name="Picture 2" descr="Take My Strong And Powerful Hand Girl GIF | GIFDB.com">
            <a:extLst>
              <a:ext uri="{FF2B5EF4-FFF2-40B4-BE49-F238E27FC236}">
                <a16:creationId xmlns:a16="http://schemas.microsoft.com/office/drawing/2014/main" id="{87B90084-6821-FB85-15AE-968413475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11" y="3122558"/>
            <a:ext cx="396726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7224CA-B5D8-7511-6842-9C00D7386686}"/>
              </a:ext>
            </a:extLst>
          </p:cNvPr>
          <p:cNvSpPr txBox="1"/>
          <p:nvPr/>
        </p:nvSpPr>
        <p:spPr>
          <a:xfrm>
            <a:off x="7022704" y="7281103"/>
            <a:ext cx="14934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5194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Document Icon - Paper File Icon Illustration par anwar016bd · Creative  Fabrica">
            <a:extLst>
              <a:ext uri="{FF2B5EF4-FFF2-40B4-BE49-F238E27FC236}">
                <a16:creationId xmlns:a16="http://schemas.microsoft.com/office/drawing/2014/main" id="{82AF239C-8374-25A4-3654-79DCC09D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6710"/>
            <a:ext cx="2927364" cy="194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7D10B8-A980-9DD9-582A-4E18804C86A3}"/>
              </a:ext>
            </a:extLst>
          </p:cNvPr>
          <p:cNvSpPr txBox="1"/>
          <p:nvPr/>
        </p:nvSpPr>
        <p:spPr>
          <a:xfrm>
            <a:off x="218652" y="163091"/>
            <a:ext cx="689150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/>
              <a:t>Some impacts of super-powers..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1471F0-0BC5-59A4-E5A6-E065952A80C2}"/>
              </a:ext>
            </a:extLst>
          </p:cNvPr>
          <p:cNvSpPr txBox="1"/>
          <p:nvPr/>
        </p:nvSpPr>
        <p:spPr>
          <a:xfrm>
            <a:off x="2450174" y="2045626"/>
            <a:ext cx="1586395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2237+</a:t>
            </a:r>
          </a:p>
          <a:p>
            <a:pPr algn="ctr"/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File formats</a:t>
            </a:r>
          </a:p>
          <a:p>
            <a:pPr algn="ctr"/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available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656734-DF87-BDD8-D0FF-38CC8D1C16B0}"/>
              </a:ext>
            </a:extLst>
          </p:cNvPr>
          <p:cNvSpPr txBox="1"/>
          <p:nvPr/>
        </p:nvSpPr>
        <p:spPr>
          <a:xfrm>
            <a:off x="2364216" y="4438714"/>
            <a:ext cx="152497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4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GB" sz="2400" b="0" dirty="0"/>
              <a:t>Approx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42 GB </a:t>
            </a:r>
            <a:r>
              <a:rPr lang="en-GB" sz="2400" b="0" dirty="0"/>
              <a:t>data created by each of us annually</a:t>
            </a:r>
            <a:endParaRPr lang="en-US" sz="2400" b="0" dirty="0"/>
          </a:p>
        </p:txBody>
      </p:sp>
      <p:pic>
        <p:nvPicPr>
          <p:cNvPr id="4112" name="Picture 16" descr="Data Processing icon PNG and SVG Vector Free Download">
            <a:extLst>
              <a:ext uri="{FF2B5EF4-FFF2-40B4-BE49-F238E27FC236}">
                <a16:creationId xmlns:a16="http://schemas.microsoft.com/office/drawing/2014/main" id="{8A51D7A6-E27E-948B-AC35-5F33987A5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17" y="4765275"/>
            <a:ext cx="1216012" cy="115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3EA823-6B59-63C5-D0BB-944DC147B714}"/>
              </a:ext>
            </a:extLst>
          </p:cNvPr>
          <p:cNvSpPr txBox="1"/>
          <p:nvPr/>
        </p:nvSpPr>
        <p:spPr>
          <a:xfrm>
            <a:off x="6690757" y="1550845"/>
            <a:ext cx="3222676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i="0">
                <a:solidFill>
                  <a:srgbClr val="121737"/>
                </a:solidFill>
                <a:effectLst/>
                <a:latin typeface="Manrope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+mn-lt"/>
              </a:rPr>
              <a:t>By 2025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, </a:t>
            </a:r>
            <a:r>
              <a:rPr lang="en-GB" sz="4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49% 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of all data worldwide will reside in public cloud environments</a:t>
            </a:r>
          </a:p>
        </p:txBody>
      </p:sp>
      <p:pic>
        <p:nvPicPr>
          <p:cNvPr id="4114" name="Picture 18" descr="Cloud Generic Detailed Outline icon">
            <a:extLst>
              <a:ext uri="{FF2B5EF4-FFF2-40B4-BE49-F238E27FC236}">
                <a16:creationId xmlns:a16="http://schemas.microsoft.com/office/drawing/2014/main" id="{A050E600-BD56-488A-28D5-AA5A532EA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30" y="1569438"/>
            <a:ext cx="1840250" cy="184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ncrease Svg Png Icon Free Download (#463867) - OnlineWebFonts.COM">
            <a:extLst>
              <a:ext uri="{FF2B5EF4-FFF2-40B4-BE49-F238E27FC236}">
                <a16:creationId xmlns:a16="http://schemas.microsoft.com/office/drawing/2014/main" id="{D777107C-37CB-4A48-9A2C-0140F5BD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20" y="431010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06E203-B8E7-4D7F-A732-E6B308FA12FA}"/>
              </a:ext>
            </a:extLst>
          </p:cNvPr>
          <p:cNvSpPr txBox="1"/>
          <p:nvPr/>
        </p:nvSpPr>
        <p:spPr>
          <a:xfrm>
            <a:off x="11043969" y="5296548"/>
            <a:ext cx="293172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i="0">
                <a:effectLst/>
              </a:defRPr>
            </a:lvl1pPr>
          </a:lstStyle>
          <a:p>
            <a:r>
              <a:rPr lang="en-GB" dirty="0">
                <a:solidFill>
                  <a:srgbClr val="002060"/>
                </a:solidFill>
              </a:rPr>
              <a:t>iPhone 15</a:t>
            </a:r>
          </a:p>
          <a:p>
            <a:r>
              <a:rPr lang="en-US" sz="4400" b="1" dirty="0">
                <a:solidFill>
                  <a:srgbClr val="002060"/>
                </a:solidFill>
              </a:rPr>
              <a:t>35 trillion </a:t>
            </a:r>
            <a:r>
              <a:rPr lang="en-US" dirty="0">
                <a:solidFill>
                  <a:srgbClr val="002060"/>
                </a:solidFill>
              </a:rPr>
              <a:t>operations per second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1028" name="Picture 4" descr="Buy Apple iPhone 15 Pro Max (1TB, White Titanium) Online – Croma">
            <a:extLst>
              <a:ext uri="{FF2B5EF4-FFF2-40B4-BE49-F238E27FC236}">
                <a16:creationId xmlns:a16="http://schemas.microsoft.com/office/drawing/2014/main" id="{7E28E644-A2F9-F2A3-9D66-53A19BCF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97231"/>
            <a:ext cx="2899317" cy="28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09863-4001-B956-E1CA-495F1D11EFBB}"/>
              </a:ext>
            </a:extLst>
          </p:cNvPr>
          <p:cNvSpPr txBox="1"/>
          <p:nvPr/>
        </p:nvSpPr>
        <p:spPr>
          <a:xfrm>
            <a:off x="7026586" y="4611640"/>
            <a:ext cx="29317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i="0">
                <a:solidFill>
                  <a:srgbClr val="121737"/>
                </a:solidFill>
                <a:effectLst/>
                <a:latin typeface="Manrope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+mn-lt"/>
              </a:rPr>
              <a:t>Estimated </a:t>
            </a:r>
          </a:p>
          <a:p>
            <a:r>
              <a:rPr lang="en-GB" sz="4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178 ZB 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of</a:t>
            </a:r>
            <a:r>
              <a:rPr lang="en-GB" sz="4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data will be generated annually in 2025*</a:t>
            </a:r>
          </a:p>
        </p:txBody>
      </p:sp>
    </p:spTree>
    <p:extLst>
      <p:ext uri="{BB962C8B-B14F-4D97-AF65-F5344CB8AC3E}">
        <p14:creationId xmlns:p14="http://schemas.microsoft.com/office/powerpoint/2010/main" val="13238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9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F90863-B38C-BB24-264A-1ABE3AE4C417}"/>
              </a:ext>
            </a:extLst>
          </p:cNvPr>
          <p:cNvSpPr txBox="1"/>
          <p:nvPr/>
        </p:nvSpPr>
        <p:spPr>
          <a:xfrm>
            <a:off x="218652" y="174495"/>
            <a:ext cx="119660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>
                <a:solidFill>
                  <a:srgbClr val="FFC000"/>
                </a:solidFill>
              </a:rPr>
              <a:t>With great powers, comes magical outcomes..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458C9-A5E8-7B74-B06A-7D42E03D1312}"/>
              </a:ext>
            </a:extLst>
          </p:cNvPr>
          <p:cNvSpPr txBox="1"/>
          <p:nvPr/>
        </p:nvSpPr>
        <p:spPr>
          <a:xfrm>
            <a:off x="8380315" y="2137422"/>
            <a:ext cx="45335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1A298-A052-7583-79F2-9D6CAC4DC8A2}"/>
              </a:ext>
            </a:extLst>
          </p:cNvPr>
          <p:cNvSpPr txBox="1"/>
          <p:nvPr/>
        </p:nvSpPr>
        <p:spPr>
          <a:xfrm>
            <a:off x="7279421" y="3552158"/>
            <a:ext cx="3870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0BEE9-905A-6B88-B8FA-8D980AF1278B}"/>
              </a:ext>
            </a:extLst>
          </p:cNvPr>
          <p:cNvSpPr txBox="1"/>
          <p:nvPr/>
        </p:nvSpPr>
        <p:spPr>
          <a:xfrm>
            <a:off x="1266335" y="3300002"/>
            <a:ext cx="38218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>
                <a:solidFill>
                  <a:schemeClr val="bg1"/>
                </a:solidFill>
              </a:rPr>
              <a:t>NoSQL Databases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94D5C-3A05-5C7B-C8D2-A18E40C53C1B}"/>
              </a:ext>
            </a:extLst>
          </p:cNvPr>
          <p:cNvSpPr txBox="1"/>
          <p:nvPr/>
        </p:nvSpPr>
        <p:spPr>
          <a:xfrm>
            <a:off x="2851533" y="1919622"/>
            <a:ext cx="382797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>
                <a:solidFill>
                  <a:schemeClr val="bg1"/>
                </a:solidFill>
              </a:rPr>
              <a:t>Cloud 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60A6D-D0DA-17D8-DE0C-F7F5B48F837C}"/>
              </a:ext>
            </a:extLst>
          </p:cNvPr>
          <p:cNvSpPr txBox="1"/>
          <p:nvPr/>
        </p:nvSpPr>
        <p:spPr>
          <a:xfrm>
            <a:off x="3766174" y="4924375"/>
            <a:ext cx="582666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>
                <a:solidFill>
                  <a:schemeClr val="bg1"/>
                </a:solidFill>
              </a:rPr>
              <a:t>Real-time Decision Making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81A56-7D27-63F5-9408-F7522723E175}"/>
              </a:ext>
            </a:extLst>
          </p:cNvPr>
          <p:cNvSpPr txBox="1"/>
          <p:nvPr/>
        </p:nvSpPr>
        <p:spPr>
          <a:xfrm>
            <a:off x="11049436" y="5836467"/>
            <a:ext cx="34045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>
                <a:solidFill>
                  <a:schemeClr val="bg1"/>
                </a:solidFill>
              </a:rPr>
              <a:t>&amp; many more…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CC11-DE10-F517-C4DC-E72685536A14}"/>
              </a:ext>
            </a:extLst>
          </p:cNvPr>
          <p:cNvSpPr txBox="1"/>
          <p:nvPr/>
        </p:nvSpPr>
        <p:spPr>
          <a:xfrm>
            <a:off x="12913864" y="7157648"/>
            <a:ext cx="241621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>
                <a:solidFill>
                  <a:srgbClr val="FFC000"/>
                </a:solidFill>
              </a:rPr>
              <a:t>But….</a:t>
            </a:r>
          </a:p>
        </p:txBody>
      </p:sp>
    </p:spTree>
    <p:extLst>
      <p:ext uri="{BB962C8B-B14F-4D97-AF65-F5344CB8AC3E}">
        <p14:creationId xmlns:p14="http://schemas.microsoft.com/office/powerpoint/2010/main" val="393268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0" grpId="0"/>
      <p:bldP spid="11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DB011-9C59-FACC-AB65-2E8A01E51230}"/>
              </a:ext>
            </a:extLst>
          </p:cNvPr>
          <p:cNvSpPr txBox="1"/>
          <p:nvPr/>
        </p:nvSpPr>
        <p:spPr>
          <a:xfrm>
            <a:off x="218652" y="163091"/>
            <a:ext cx="47751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b="1" dirty="0"/>
              <a:t>It has a dark side too..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B2D77-ED11-3727-2EF8-F80E4AB3533D}"/>
              </a:ext>
            </a:extLst>
          </p:cNvPr>
          <p:cNvSpPr txBox="1"/>
          <p:nvPr/>
        </p:nvSpPr>
        <p:spPr>
          <a:xfrm>
            <a:off x="3154872" y="4270917"/>
            <a:ext cx="28356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i="0" dirty="0">
                <a:solidFill>
                  <a:srgbClr val="FF0000"/>
                </a:solidFill>
                <a:effectLst/>
              </a:rPr>
              <a:t>95% </a:t>
            </a:r>
            <a:r>
              <a:rPr lang="en-GB" sz="2400" i="0" dirty="0">
                <a:solidFill>
                  <a:srgbClr val="060606"/>
                </a:solidFill>
                <a:effectLst/>
              </a:rPr>
              <a:t>of business feels challenging on processing unstructured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473B1-2B7F-3E2D-FD63-BCEBD855BEC3}"/>
              </a:ext>
            </a:extLst>
          </p:cNvPr>
          <p:cNvSpPr txBox="1"/>
          <p:nvPr/>
        </p:nvSpPr>
        <p:spPr>
          <a:xfrm>
            <a:off x="3088086" y="1890863"/>
            <a:ext cx="296923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i="0">
                <a:solidFill>
                  <a:srgbClr val="121737"/>
                </a:solidFill>
                <a:effectLst/>
                <a:latin typeface="Manrope"/>
              </a:defRPr>
            </a:lvl1pPr>
          </a:lstStyle>
          <a:p>
            <a:r>
              <a:rPr lang="en-GB" sz="4400" b="1" dirty="0">
                <a:solidFill>
                  <a:srgbClr val="FF0000"/>
                </a:solidFill>
                <a:latin typeface="+mn-lt"/>
              </a:rPr>
              <a:t>90% 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of the existing data is replicated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FE643-BB70-0DE6-A6CC-8107225F8859}"/>
              </a:ext>
            </a:extLst>
          </p:cNvPr>
          <p:cNvSpPr txBox="1"/>
          <p:nvPr/>
        </p:nvSpPr>
        <p:spPr>
          <a:xfrm>
            <a:off x="9380504" y="4304371"/>
            <a:ext cx="283565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i="0" dirty="0">
                <a:solidFill>
                  <a:srgbClr val="FF0000"/>
                </a:solidFill>
                <a:effectLst/>
              </a:rPr>
              <a:t>$4.77M</a:t>
            </a:r>
            <a:r>
              <a:rPr lang="en-GB" sz="2400" i="0" dirty="0">
                <a:solidFill>
                  <a:srgbClr val="060606"/>
                </a:solidFill>
                <a:effectLst/>
              </a:rPr>
              <a:t> cost/loss when hackers break in the 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3F441-FC90-AF58-BDAB-BF0268677A08}"/>
              </a:ext>
            </a:extLst>
          </p:cNvPr>
          <p:cNvSpPr txBox="1"/>
          <p:nvPr/>
        </p:nvSpPr>
        <p:spPr>
          <a:xfrm>
            <a:off x="9270145" y="1767311"/>
            <a:ext cx="283565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i="0">
                <a:solidFill>
                  <a:srgbClr val="121737"/>
                </a:solidFill>
                <a:effectLst/>
                <a:latin typeface="Manrope"/>
              </a:defRPr>
            </a:lvl1pPr>
          </a:lstStyle>
          <a:p>
            <a:r>
              <a:rPr lang="en-GB" sz="4400" b="1" dirty="0">
                <a:solidFill>
                  <a:srgbClr val="FF0000"/>
                </a:solidFill>
                <a:latin typeface="+mn-lt"/>
              </a:rPr>
              <a:t>91% 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are concerned about cloud security</a:t>
            </a:r>
          </a:p>
        </p:txBody>
      </p:sp>
      <p:pic>
        <p:nvPicPr>
          <p:cNvPr id="5122" name="Picture 2" descr="Hacker - Free security icons">
            <a:extLst>
              <a:ext uri="{FF2B5EF4-FFF2-40B4-BE49-F238E27FC236}">
                <a16:creationId xmlns:a16="http://schemas.microsoft.com/office/drawing/2014/main" id="{B5486378-4C11-83E0-313D-CEB5402E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54" y="4023889"/>
            <a:ext cx="2354609" cy="23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loud - Free security icons">
            <a:extLst>
              <a:ext uri="{FF2B5EF4-FFF2-40B4-BE49-F238E27FC236}">
                <a16:creationId xmlns:a16="http://schemas.microsoft.com/office/drawing/2014/main" id="{B3761CDE-1C3D-B852-19EB-BCB60DA2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84" y="1676400"/>
            <a:ext cx="2048107" cy="20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nstructured Data Icons - Free SVG &amp; PNG Unstructured Data Images - Noun  Project">
            <a:extLst>
              <a:ext uri="{FF2B5EF4-FFF2-40B4-BE49-F238E27FC236}">
                <a16:creationId xmlns:a16="http://schemas.microsoft.com/office/drawing/2014/main" id="{A5E54B7F-87F8-9382-96A1-CB21F6F4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33" y="4371988"/>
            <a:ext cx="2044625" cy="20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uplicate Icon Vector Art, Icons, and Graphics for Free Download">
            <a:extLst>
              <a:ext uri="{FF2B5EF4-FFF2-40B4-BE49-F238E27FC236}">
                <a16:creationId xmlns:a16="http://schemas.microsoft.com/office/drawing/2014/main" id="{D7F86A02-526A-8E95-5D7E-63565B5B1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1" y="1432220"/>
            <a:ext cx="2425392" cy="242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0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95E663F-A3FC-A3AB-C10D-0136838C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479" y="1441370"/>
            <a:ext cx="3429000" cy="50577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B39026-6693-A628-74EE-9E74F8FE5DAA}"/>
              </a:ext>
            </a:extLst>
          </p:cNvPr>
          <p:cNvGrpSpPr/>
          <p:nvPr/>
        </p:nvGrpSpPr>
        <p:grpSpPr>
          <a:xfrm>
            <a:off x="2397530" y="842050"/>
            <a:ext cx="3981911" cy="2409128"/>
            <a:chOff x="369752" y="213452"/>
            <a:chExt cx="3981911" cy="2409128"/>
          </a:xfrm>
        </p:grpSpPr>
        <p:pic>
          <p:nvPicPr>
            <p:cNvPr id="3" name="Picture 2" descr="Sea Monster Images – Browse 46,614 Stock Photos, Vectors, and Video | Adobe  Stock">
              <a:extLst>
                <a:ext uri="{FF2B5EF4-FFF2-40B4-BE49-F238E27FC236}">
                  <a16:creationId xmlns:a16="http://schemas.microsoft.com/office/drawing/2014/main" id="{373F4B31-6903-07AB-7260-7D158A300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52" y="213452"/>
              <a:ext cx="3981911" cy="24091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315B52-2A27-6B58-C7D9-D79C29600D1D}"/>
                </a:ext>
              </a:extLst>
            </p:cNvPr>
            <p:cNvSpPr txBox="1"/>
            <p:nvPr/>
          </p:nvSpPr>
          <p:spPr>
            <a:xfrm>
              <a:off x="1120288" y="2155057"/>
              <a:ext cx="166770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Growing Data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148AA3-C66D-CD24-6E6A-E3E8A7076F69}"/>
              </a:ext>
            </a:extLst>
          </p:cNvPr>
          <p:cNvGrpSpPr/>
          <p:nvPr/>
        </p:nvGrpSpPr>
        <p:grpSpPr>
          <a:xfrm>
            <a:off x="0" y="3251178"/>
            <a:ext cx="3981910" cy="2282907"/>
            <a:chOff x="369753" y="2943009"/>
            <a:chExt cx="3981910" cy="2282907"/>
          </a:xfrm>
        </p:grpSpPr>
        <p:pic>
          <p:nvPicPr>
            <p:cNvPr id="8" name="Picture 6" descr="Premium AI Image | Colossal monster in a devasted land">
              <a:extLst>
                <a:ext uri="{FF2B5EF4-FFF2-40B4-BE49-F238E27FC236}">
                  <a16:creationId xmlns:a16="http://schemas.microsoft.com/office/drawing/2014/main" id="{707D033A-B618-5F52-4693-E9E9CC559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53" y="2943009"/>
              <a:ext cx="3981910" cy="228290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5A375B-5FB0-AB5C-A994-A269454E6FE9}"/>
                </a:ext>
              </a:extLst>
            </p:cNvPr>
            <p:cNvSpPr txBox="1"/>
            <p:nvPr/>
          </p:nvSpPr>
          <p:spPr>
            <a:xfrm>
              <a:off x="704988" y="4796783"/>
              <a:ext cx="221092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Poor Data Quality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592B47-3B95-6373-8097-DC1B9F288442}"/>
              </a:ext>
            </a:extLst>
          </p:cNvPr>
          <p:cNvGrpSpPr/>
          <p:nvPr/>
        </p:nvGrpSpPr>
        <p:grpSpPr>
          <a:xfrm>
            <a:off x="4227186" y="3241815"/>
            <a:ext cx="3981910" cy="2292270"/>
            <a:chOff x="369752" y="5398659"/>
            <a:chExt cx="3981910" cy="2026710"/>
          </a:xfrm>
        </p:grpSpPr>
        <p:pic>
          <p:nvPicPr>
            <p:cNvPr id="11" name="Picture 8" descr="Download wallpapers fire-breathing dragon, art, flying dragon, sky, flame,  fire for desktop free. Pictures for desktop free | Dragon pictures,  Realistic dragon, Dragon images">
              <a:extLst>
                <a:ext uri="{FF2B5EF4-FFF2-40B4-BE49-F238E27FC236}">
                  <a16:creationId xmlns:a16="http://schemas.microsoft.com/office/drawing/2014/main" id="{605D1AFB-70A8-6BC5-0502-098346C6E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52" y="5398659"/>
              <a:ext cx="3981910" cy="20267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B970C5-005D-4FA7-8867-E359F6BF9394}"/>
                </a:ext>
              </a:extLst>
            </p:cNvPr>
            <p:cNvSpPr txBox="1"/>
            <p:nvPr/>
          </p:nvSpPr>
          <p:spPr>
            <a:xfrm>
              <a:off x="1666494" y="7015341"/>
              <a:ext cx="2521459" cy="2721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Poor Interoperability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EA0FA-3842-11B6-B77A-BAA7F52F3D83}"/>
              </a:ext>
            </a:extLst>
          </p:cNvPr>
          <p:cNvGrpSpPr/>
          <p:nvPr/>
        </p:nvGrpSpPr>
        <p:grpSpPr>
          <a:xfrm>
            <a:off x="2308334" y="5534085"/>
            <a:ext cx="3983428" cy="2460737"/>
            <a:chOff x="3992772" y="2431454"/>
            <a:chExt cx="3983428" cy="2460737"/>
          </a:xfrm>
        </p:grpSpPr>
        <p:pic>
          <p:nvPicPr>
            <p:cNvPr id="14" name="Picture 12" descr="Werewolf Images – Browse 36,097 Stock Photos, Vectors, and Video | Adobe  Stock">
              <a:extLst>
                <a:ext uri="{FF2B5EF4-FFF2-40B4-BE49-F238E27FC236}">
                  <a16:creationId xmlns:a16="http://schemas.microsoft.com/office/drawing/2014/main" id="{77D603ED-C3FC-D469-A4B8-75F7920D8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772" y="2431454"/>
              <a:ext cx="3983428" cy="24607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BE50C0-98BB-7547-4645-CB94C90D9B8F}"/>
                </a:ext>
              </a:extLst>
            </p:cNvPr>
            <p:cNvSpPr txBox="1"/>
            <p:nvPr/>
          </p:nvSpPr>
          <p:spPr>
            <a:xfrm>
              <a:off x="4383101" y="4439117"/>
              <a:ext cx="33796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Security &amp; Privacy Concerns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EBDDF8-9FD6-C2F1-7353-4CA385BE8F14}"/>
              </a:ext>
            </a:extLst>
          </p:cNvPr>
          <p:cNvSpPr txBox="1"/>
          <p:nvPr/>
        </p:nvSpPr>
        <p:spPr>
          <a:xfrm>
            <a:off x="10408712" y="5866661"/>
            <a:ext cx="24205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Data Foundation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9CEAE2-BE7C-A327-F647-386071145901}"/>
              </a:ext>
            </a:extLst>
          </p:cNvPr>
          <p:cNvGrpSpPr/>
          <p:nvPr/>
        </p:nvGrpSpPr>
        <p:grpSpPr>
          <a:xfrm>
            <a:off x="8822283" y="3970258"/>
            <a:ext cx="553731" cy="622806"/>
            <a:chOff x="8897988" y="3963005"/>
            <a:chExt cx="553731" cy="6228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7B759A-C40E-1EE5-DC1D-0075FF1A5C89}"/>
                </a:ext>
              </a:extLst>
            </p:cNvPr>
            <p:cNvSpPr txBox="1"/>
            <p:nvPr/>
          </p:nvSpPr>
          <p:spPr>
            <a:xfrm>
              <a:off x="8897988" y="3963005"/>
              <a:ext cx="34144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IN" sz="4000" b="1" dirty="0">
                  <a:solidFill>
                    <a:schemeClr val="bg1"/>
                  </a:solidFill>
                </a:rPr>
                <a:t>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2039C-B02B-BCD6-1531-8A9C9318341B}"/>
                </a:ext>
              </a:extLst>
            </p:cNvPr>
            <p:cNvSpPr txBox="1"/>
            <p:nvPr/>
          </p:nvSpPr>
          <p:spPr>
            <a:xfrm>
              <a:off x="9225695" y="3970258"/>
              <a:ext cx="226024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IN" sz="4000" b="1" dirty="0">
                  <a:solidFill>
                    <a:schemeClr val="bg1"/>
                  </a:solidFill>
                </a:rPr>
                <a:t>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12E5BBC-96A3-59CD-9548-F8325AC53B64}"/>
              </a:ext>
            </a:extLst>
          </p:cNvPr>
          <p:cNvSpPr txBox="1"/>
          <p:nvPr/>
        </p:nvSpPr>
        <p:spPr>
          <a:xfrm>
            <a:off x="218652" y="66751"/>
            <a:ext cx="81312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/>
              <a:t>As evil data forces rises,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F41A2-A5D8-145A-B654-943CCC6A8A22}"/>
              </a:ext>
            </a:extLst>
          </p:cNvPr>
          <p:cNvSpPr txBox="1"/>
          <p:nvPr/>
        </p:nvSpPr>
        <p:spPr>
          <a:xfrm>
            <a:off x="5979089" y="87782"/>
            <a:ext cx="568638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4000" b="1" dirty="0"/>
              <a:t>We need a saviour..</a:t>
            </a:r>
          </a:p>
        </p:txBody>
      </p:sp>
    </p:spTree>
    <p:extLst>
      <p:ext uri="{BB962C8B-B14F-4D97-AF65-F5344CB8AC3E}">
        <p14:creationId xmlns:p14="http://schemas.microsoft.com/office/powerpoint/2010/main" val="249530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1020</Words>
  <Application>Microsoft Office PowerPoint</Application>
  <PresentationFormat>Custom</PresentationFormat>
  <Paragraphs>214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Segoe UI</vt:lpstr>
      <vt:lpstr>Calibri</vt:lpstr>
      <vt:lpstr>Poppins Light</vt:lpstr>
      <vt:lpstr>Arial</vt:lpstr>
      <vt:lpstr>Segoe UI Semibold</vt:lpstr>
      <vt:lpstr>Poppins</vt:lpstr>
      <vt:lpstr>Wingdings</vt:lpstr>
      <vt:lpstr>Lato</vt:lpstr>
      <vt:lpstr>Segoe UI Semibold (Headings)</vt:lpstr>
      <vt:lpstr>Document template - Corp grid</vt:lpstr>
      <vt:lpstr>1_Document template - Corp grid</vt:lpstr>
      <vt:lpstr>PowerPoint Presentation</vt:lpstr>
      <vt:lpstr>Ravichander Rajendran</vt:lpstr>
      <vt:lpstr>A Data FAIRy Tale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 &amp; it’s time for Q&amp;A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19</cp:revision>
  <dcterms:created xsi:type="dcterms:W3CDTF">2020-10-17T05:30:34Z</dcterms:created>
  <dcterms:modified xsi:type="dcterms:W3CDTF">2023-11-17T01:42:50Z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